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71" r:id="rId3"/>
    <p:sldMasterId id="2147483672" r:id="rId4"/>
    <p:sldMasterId id="2147483673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</p:sldIdLst>
  <p:sldSz cy="5143500" cx="9144000"/>
  <p:notesSz cx="6858000" cy="9144000"/>
  <p:embeddedFontLst>
    <p:embeddedFont>
      <p:font typeface="Ubuntu"/>
      <p:regular r:id="rId49"/>
      <p:bold r:id="rId50"/>
      <p:italic r:id="rId51"/>
      <p:boldItalic r:id="rId52"/>
    </p:embeddedFont>
    <p:embeddedFont>
      <p:font typeface="Roboto"/>
      <p:regular r:id="rId53"/>
      <p:bold r:id="rId54"/>
      <p:italic r:id="rId55"/>
      <p:boldItalic r:id="rId56"/>
    </p:embeddedFont>
    <p:embeddedFont>
      <p:font typeface="Lobster"/>
      <p:regular r:id="rId57"/>
    </p:embeddedFont>
    <p:embeddedFont>
      <p:font typeface="Gloria Hallelujah"/>
      <p:regular r:id="rId58"/>
    </p:embeddedFont>
    <p:embeddedFont>
      <p:font typeface="Cantarell"/>
      <p:regular r:id="rId59"/>
      <p:bold r:id="rId60"/>
      <p:italic r:id="rId61"/>
      <p:boldItalic r:id="rId62"/>
    </p:embeddedFont>
    <p:embeddedFont>
      <p:font typeface="Coming Soon"/>
      <p:regular r:id="rId63"/>
    </p:embeddedFont>
    <p:embeddedFont>
      <p:font typeface="Indie Flower"/>
      <p:regular r:id="rId64"/>
    </p:embeddedFont>
    <p:embeddedFont>
      <p:font typeface="Chelsea Market"/>
      <p:regular r:id="rId65"/>
    </p:embeddedFont>
    <p:embeddedFont>
      <p:font typeface="Droid Sans"/>
      <p:regular r:id="rId66"/>
      <p:bold r:id="rId67"/>
    </p:embeddedFont>
    <p:embeddedFont>
      <p:font typeface="Droid Serif"/>
      <p:regular r:id="rId68"/>
      <p:bold r:id="rId69"/>
      <p:italic r:id="rId70"/>
      <p:boldItalic r:id="rId7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font" Target="fonts/Ubuntu-regular.fntdata"/><Relationship Id="rId5" Type="http://schemas.openxmlformats.org/officeDocument/2006/relationships/slideMaster" Target="slideMasters/slideMaster3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71" Type="http://schemas.openxmlformats.org/officeDocument/2006/relationships/font" Target="fonts/DroidSerif-boldItalic.fntdata"/><Relationship Id="rId70" Type="http://schemas.openxmlformats.org/officeDocument/2006/relationships/font" Target="fonts/DroidSerif-italic.fntdata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font" Target="fonts/Cantarell-boldItalic.fntdata"/><Relationship Id="rId61" Type="http://schemas.openxmlformats.org/officeDocument/2006/relationships/font" Target="fonts/Cantarell-italic.fntdata"/><Relationship Id="rId20" Type="http://schemas.openxmlformats.org/officeDocument/2006/relationships/slide" Target="slides/slide14.xml"/><Relationship Id="rId64" Type="http://schemas.openxmlformats.org/officeDocument/2006/relationships/font" Target="fonts/IndieFlower-regular.fntdata"/><Relationship Id="rId63" Type="http://schemas.openxmlformats.org/officeDocument/2006/relationships/font" Target="fonts/ComingSoon-regular.fntdata"/><Relationship Id="rId22" Type="http://schemas.openxmlformats.org/officeDocument/2006/relationships/slide" Target="slides/slide16.xml"/><Relationship Id="rId66" Type="http://schemas.openxmlformats.org/officeDocument/2006/relationships/font" Target="fonts/DroidSans-regular.fntdata"/><Relationship Id="rId21" Type="http://schemas.openxmlformats.org/officeDocument/2006/relationships/slide" Target="slides/slide15.xml"/><Relationship Id="rId65" Type="http://schemas.openxmlformats.org/officeDocument/2006/relationships/font" Target="fonts/ChelseaMarket-regular.fntdata"/><Relationship Id="rId24" Type="http://schemas.openxmlformats.org/officeDocument/2006/relationships/slide" Target="slides/slide18.xml"/><Relationship Id="rId68" Type="http://schemas.openxmlformats.org/officeDocument/2006/relationships/font" Target="fonts/DroidSerif-regular.fntdata"/><Relationship Id="rId23" Type="http://schemas.openxmlformats.org/officeDocument/2006/relationships/slide" Target="slides/slide17.xml"/><Relationship Id="rId67" Type="http://schemas.openxmlformats.org/officeDocument/2006/relationships/font" Target="fonts/DroidSans-bold.fntdata"/><Relationship Id="rId60" Type="http://schemas.openxmlformats.org/officeDocument/2006/relationships/font" Target="fonts/Cantarell-bold.fntdata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font" Target="fonts/DroidSerif-bold.fntdata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Ubuntu-italic.fntdata"/><Relationship Id="rId50" Type="http://schemas.openxmlformats.org/officeDocument/2006/relationships/font" Target="fonts/Ubuntu-bold.fntdata"/><Relationship Id="rId53" Type="http://schemas.openxmlformats.org/officeDocument/2006/relationships/font" Target="fonts/Roboto-regular.fntdata"/><Relationship Id="rId52" Type="http://schemas.openxmlformats.org/officeDocument/2006/relationships/font" Target="fonts/Ubuntu-boldItalic.fntdata"/><Relationship Id="rId11" Type="http://schemas.openxmlformats.org/officeDocument/2006/relationships/slide" Target="slides/slide5.xml"/><Relationship Id="rId55" Type="http://schemas.openxmlformats.org/officeDocument/2006/relationships/font" Target="fonts/Roboto-italic.fntdata"/><Relationship Id="rId10" Type="http://schemas.openxmlformats.org/officeDocument/2006/relationships/slide" Target="slides/slide4.xml"/><Relationship Id="rId54" Type="http://schemas.openxmlformats.org/officeDocument/2006/relationships/font" Target="fonts/Roboto-bold.fntdata"/><Relationship Id="rId13" Type="http://schemas.openxmlformats.org/officeDocument/2006/relationships/slide" Target="slides/slide7.xml"/><Relationship Id="rId57" Type="http://schemas.openxmlformats.org/officeDocument/2006/relationships/font" Target="fonts/Lobster-regular.fntdata"/><Relationship Id="rId12" Type="http://schemas.openxmlformats.org/officeDocument/2006/relationships/slide" Target="slides/slide6.xml"/><Relationship Id="rId56" Type="http://schemas.openxmlformats.org/officeDocument/2006/relationships/font" Target="fonts/Roboto-boldItalic.fntdata"/><Relationship Id="rId15" Type="http://schemas.openxmlformats.org/officeDocument/2006/relationships/slide" Target="slides/slide9.xml"/><Relationship Id="rId59" Type="http://schemas.openxmlformats.org/officeDocument/2006/relationships/font" Target="fonts/Cantarell-regular.fntdata"/><Relationship Id="rId14" Type="http://schemas.openxmlformats.org/officeDocument/2006/relationships/slide" Target="slides/slide8.xml"/><Relationship Id="rId58" Type="http://schemas.openxmlformats.org/officeDocument/2006/relationships/font" Target="fonts/GloriaHallelujah-regular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Shape 9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Shape 1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s-419"/>
              <a:t>Estadística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s-419"/>
              <a:t>Permite tomar decisiones confiables cuando prevalecen condiciones de incertidumbre.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b="1" lang="es-419"/>
              <a:t>E. Descriptiva.- </a:t>
            </a:r>
            <a:r>
              <a:rPr lang="es-419"/>
              <a:t>se ocupa del resumen de los datos recolectados, da una idea general de la población.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b="1" lang="es-419"/>
              <a:t>E. inferencial</a:t>
            </a:r>
            <a:r>
              <a:rPr lang="es-419"/>
              <a:t>.- proceso de estimación análisis y prueba de hipótesis para llegar a conclusiones con base científica para la toma de decisiones.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Shape 17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Shape 1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Shape 1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Shape 21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Shape 22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Shape 23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Shape 24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Shape 25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Shape 2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Shape 11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Shape 2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Shape 2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Shape 29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Shape 2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Shape 31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Shape 31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Shape 3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Shape 34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Shape 34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Shape 370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Shape 3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Shape 39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Shape 39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Shape 40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Shape 4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Shape 42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Shape 42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Shape 11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Shape 43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Shape 43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Shape 45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Shape 4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Shape 46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Shape 4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Shape 48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Shape 48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Shape 48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Shape 49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Shape 49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Shape 4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Shape 50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Shape 50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Shape 50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Shape 51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Shape 5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Shape 5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Shape 53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Shape 53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Shape 12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Shape 5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Shape 5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Shape 54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Shape 54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Shape 5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Shape 5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Shape 13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Shape 14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Shape 1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Shape 16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 algn="ctr">
              <a:spcBef>
                <a:spcPts val="0"/>
              </a:spcBef>
              <a:buSzPct val="100000"/>
              <a:defRPr sz="5200"/>
            </a:lvl1pPr>
            <a:lvl2pPr lvl="1" rtl="0" algn="ctr">
              <a:spcBef>
                <a:spcPts val="0"/>
              </a:spcBef>
              <a:buSzPct val="100000"/>
              <a:defRPr sz="5200"/>
            </a:lvl2pPr>
            <a:lvl3pPr lvl="2" rtl="0" algn="ctr">
              <a:spcBef>
                <a:spcPts val="0"/>
              </a:spcBef>
              <a:buSzPct val="100000"/>
              <a:defRPr sz="5200"/>
            </a:lvl3pPr>
            <a:lvl4pPr lvl="3" rtl="0" algn="ctr">
              <a:spcBef>
                <a:spcPts val="0"/>
              </a:spcBef>
              <a:buSzPct val="100000"/>
              <a:defRPr sz="5200"/>
            </a:lvl4pPr>
            <a:lvl5pPr lvl="4" rtl="0" algn="ctr">
              <a:spcBef>
                <a:spcPts val="0"/>
              </a:spcBef>
              <a:buSzPct val="100000"/>
              <a:defRPr sz="5200"/>
            </a:lvl5pPr>
            <a:lvl6pPr lvl="5" rtl="0" algn="ctr">
              <a:spcBef>
                <a:spcPts val="0"/>
              </a:spcBef>
              <a:buSzPct val="100000"/>
              <a:defRPr sz="5200"/>
            </a:lvl6pPr>
            <a:lvl7pPr lvl="6" rtl="0" algn="ctr">
              <a:spcBef>
                <a:spcPts val="0"/>
              </a:spcBef>
              <a:buSzPct val="100000"/>
              <a:defRPr sz="5200"/>
            </a:lvl7pPr>
            <a:lvl8pPr lvl="7" rtl="0" algn="ctr">
              <a:spcBef>
                <a:spcPts val="0"/>
              </a:spcBef>
              <a:buSzPct val="100000"/>
              <a:defRPr sz="5200"/>
            </a:lvl8pPr>
            <a:lvl9pPr lvl="8" rtl="0" algn="ctr">
              <a:spcBef>
                <a:spcPts val="0"/>
              </a:spcBef>
              <a:buSzPct val="100000"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s-419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 algn="ctr">
              <a:spcBef>
                <a:spcPts val="0"/>
              </a:spcBef>
              <a:buSzPct val="100000"/>
              <a:defRPr sz="12000"/>
            </a:lvl1pPr>
            <a:lvl2pPr lvl="1" rtl="0" algn="ctr">
              <a:spcBef>
                <a:spcPts val="0"/>
              </a:spcBef>
              <a:buSzPct val="100000"/>
              <a:defRPr sz="12000"/>
            </a:lvl2pPr>
            <a:lvl3pPr lvl="2" rtl="0" algn="ctr">
              <a:spcBef>
                <a:spcPts val="0"/>
              </a:spcBef>
              <a:buSzPct val="100000"/>
              <a:defRPr sz="12000"/>
            </a:lvl3pPr>
            <a:lvl4pPr lvl="3" rtl="0" algn="ctr">
              <a:spcBef>
                <a:spcPts val="0"/>
              </a:spcBef>
              <a:buSzPct val="100000"/>
              <a:defRPr sz="12000"/>
            </a:lvl4pPr>
            <a:lvl5pPr lvl="4" rtl="0" algn="ctr">
              <a:spcBef>
                <a:spcPts val="0"/>
              </a:spcBef>
              <a:buSzPct val="100000"/>
              <a:defRPr sz="12000"/>
            </a:lvl5pPr>
            <a:lvl6pPr lvl="5" rtl="0" algn="ctr">
              <a:spcBef>
                <a:spcPts val="0"/>
              </a:spcBef>
              <a:buSzPct val="100000"/>
              <a:defRPr sz="12000"/>
            </a:lvl6pPr>
            <a:lvl7pPr lvl="6" rtl="0" algn="ctr">
              <a:spcBef>
                <a:spcPts val="0"/>
              </a:spcBef>
              <a:buSzPct val="100000"/>
              <a:defRPr sz="12000"/>
            </a:lvl7pPr>
            <a:lvl8pPr lvl="7" rtl="0" algn="ctr">
              <a:spcBef>
                <a:spcPts val="0"/>
              </a:spcBef>
              <a:buSzPct val="100000"/>
              <a:defRPr sz="12000"/>
            </a:lvl8pPr>
            <a:lvl9pPr lvl="8" rtl="0" algn="ctr">
              <a:spcBef>
                <a:spcPts val="0"/>
              </a:spcBef>
              <a:buSzPct val="100000"/>
              <a:defRPr sz="120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 algn="ctr">
              <a:spcBef>
                <a:spcPts val="0"/>
              </a:spcBef>
              <a:defRPr/>
            </a:lvl1pPr>
            <a:lvl2pPr lvl="1" rtl="0" algn="ctr">
              <a:spcBef>
                <a:spcPts val="0"/>
              </a:spcBef>
              <a:defRPr/>
            </a:lvl2pPr>
            <a:lvl3pPr lvl="2" rtl="0" algn="ctr">
              <a:spcBef>
                <a:spcPts val="0"/>
              </a:spcBef>
              <a:defRPr/>
            </a:lvl3pPr>
            <a:lvl4pPr lvl="3" rtl="0" algn="ctr">
              <a:spcBef>
                <a:spcPts val="0"/>
              </a:spcBef>
              <a:defRPr/>
            </a:lvl4pPr>
            <a:lvl5pPr lvl="4" rtl="0" algn="ctr">
              <a:spcBef>
                <a:spcPts val="0"/>
              </a:spcBef>
              <a:defRPr/>
            </a:lvl5pPr>
            <a:lvl6pPr lvl="5" rtl="0" algn="ctr">
              <a:spcBef>
                <a:spcPts val="0"/>
              </a:spcBef>
              <a:defRPr/>
            </a:lvl6pPr>
            <a:lvl7pPr lvl="6" rtl="0" algn="ctr">
              <a:spcBef>
                <a:spcPts val="0"/>
              </a:spcBef>
              <a:defRPr/>
            </a:lvl7pPr>
            <a:lvl8pPr lvl="7" rtl="0" algn="ctr">
              <a:spcBef>
                <a:spcPts val="0"/>
              </a:spcBef>
              <a:defRPr/>
            </a:lvl8pPr>
            <a:lvl9pPr lvl="8" rtl="0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s-419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s-419"/>
              <a:t>‹#›</a:t>
            </a:fld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 algn="ctr">
              <a:spcBef>
                <a:spcPts val="0"/>
              </a:spcBef>
              <a:buSzPct val="100000"/>
              <a:defRPr sz="4800"/>
            </a:lvl1pPr>
            <a:lvl2pPr lvl="1" rtl="0" algn="ctr">
              <a:spcBef>
                <a:spcPts val="0"/>
              </a:spcBef>
              <a:buSzPct val="100000"/>
              <a:defRPr sz="4800"/>
            </a:lvl2pPr>
            <a:lvl3pPr lvl="2" rtl="0" algn="ctr">
              <a:spcBef>
                <a:spcPts val="0"/>
              </a:spcBef>
              <a:buSzPct val="100000"/>
              <a:defRPr sz="4800"/>
            </a:lvl3pPr>
            <a:lvl4pPr lvl="3" rtl="0" algn="ctr">
              <a:spcBef>
                <a:spcPts val="0"/>
              </a:spcBef>
              <a:buSzPct val="100000"/>
              <a:defRPr sz="4800"/>
            </a:lvl4pPr>
            <a:lvl5pPr lvl="4" rtl="0" algn="ctr">
              <a:spcBef>
                <a:spcPts val="0"/>
              </a:spcBef>
              <a:buSzPct val="100000"/>
              <a:defRPr sz="4800"/>
            </a:lvl5pPr>
            <a:lvl6pPr lvl="5" rtl="0" algn="ctr">
              <a:spcBef>
                <a:spcPts val="0"/>
              </a:spcBef>
              <a:buSzPct val="100000"/>
              <a:defRPr sz="4800"/>
            </a:lvl6pPr>
            <a:lvl7pPr lvl="6" rtl="0" algn="ctr">
              <a:spcBef>
                <a:spcPts val="0"/>
              </a:spcBef>
              <a:buSzPct val="100000"/>
              <a:defRPr sz="4800"/>
            </a:lvl7pPr>
            <a:lvl8pPr lvl="7" rtl="0" algn="ctr">
              <a:spcBef>
                <a:spcPts val="0"/>
              </a:spcBef>
              <a:buSzPct val="100000"/>
              <a:defRPr sz="4800"/>
            </a:lvl8pPr>
            <a:lvl9pPr lvl="8" rtl="0" algn="ctr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55" name="Shape 55"/>
          <p:cNvSpPr txBox="1"/>
          <p:nvPr>
            <p:ph idx="1" type="subTitle"/>
          </p:nvPr>
        </p:nvSpPr>
        <p:spPr>
          <a:xfrm>
            <a:off x="685800" y="2840053"/>
            <a:ext cx="7772400" cy="7847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 algn="ctr">
              <a:spcBef>
                <a:spcPts val="0"/>
              </a:spcBef>
              <a:buClr>
                <a:schemeClr val="dk2"/>
              </a:buClr>
              <a:buNone/>
              <a:defRPr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58" name="Shape 5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61" name="Shape 61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62" name="Shape 62"/>
          <p:cNvSpPr txBox="1"/>
          <p:nvPr>
            <p:ph idx="2" type="body"/>
          </p:nvPr>
        </p:nvSpPr>
        <p:spPr>
          <a:xfrm>
            <a:off x="4692273" y="1200150"/>
            <a:ext cx="3994500" cy="3725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 algn="ctr">
              <a:spcBef>
                <a:spcPts val="360"/>
              </a:spcBef>
              <a:buSzPct val="1000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/>
          <p:nvPr/>
        </p:nvSpPr>
        <p:spPr>
          <a:xfrm flipH="1" rot="10800000">
            <a:off x="0" y="3093234"/>
            <a:ext cx="8458200" cy="712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3" name="Shape 73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buClr>
                <a:schemeClr val="dk2"/>
              </a:buClr>
              <a:buSzPct val="100000"/>
              <a:defRPr sz="7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buClr>
                <a:schemeClr val="dk2"/>
              </a:buClr>
              <a:buSzPct val="100000"/>
              <a:defRPr sz="7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buClr>
                <a:schemeClr val="dk2"/>
              </a:buClr>
              <a:buSzPct val="100000"/>
              <a:defRPr sz="7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buClr>
                <a:schemeClr val="dk2"/>
              </a:buClr>
              <a:buSzPct val="100000"/>
              <a:defRPr sz="7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buClr>
                <a:schemeClr val="dk2"/>
              </a:buClr>
              <a:buSzPct val="100000"/>
              <a:defRPr sz="7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buClr>
                <a:schemeClr val="dk2"/>
              </a:buClr>
              <a:buSzPct val="100000"/>
              <a:defRPr sz="7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buClr>
                <a:schemeClr val="dk2"/>
              </a:buClr>
              <a:buSzPct val="100000"/>
              <a:defRPr sz="7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buClr>
                <a:schemeClr val="dk2"/>
              </a:buClr>
              <a:buSzPct val="100000"/>
              <a:defRPr sz="7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buClr>
                <a:schemeClr val="dk2"/>
              </a:buClr>
              <a:buSzPct val="100000"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4" name="Shape 74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buClr>
                <a:schemeClr val="lt2"/>
              </a:buClr>
              <a:buNone/>
              <a:defRPr b="1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buClr>
                <a:schemeClr val="lt2"/>
              </a:buClr>
              <a:buSzPct val="100000"/>
              <a:buNone/>
              <a:defRPr b="1" sz="30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buClr>
                <a:schemeClr val="lt2"/>
              </a:buClr>
              <a:buSzPct val="100000"/>
              <a:buNone/>
              <a:defRPr b="1" sz="30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buClr>
                <a:schemeClr val="lt2"/>
              </a:buClr>
              <a:buSzPct val="100000"/>
              <a:buNone/>
              <a:defRPr b="1" sz="30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buClr>
                <a:schemeClr val="lt2"/>
              </a:buClr>
              <a:buSzPct val="100000"/>
              <a:buNone/>
              <a:defRPr b="1" sz="30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buClr>
                <a:schemeClr val="lt2"/>
              </a:buClr>
              <a:buSzPct val="100000"/>
              <a:buNone/>
              <a:defRPr b="1" sz="30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buClr>
                <a:schemeClr val="lt2"/>
              </a:buClr>
              <a:buSzPct val="100000"/>
              <a:buNone/>
              <a:defRPr b="1" sz="30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buClr>
                <a:schemeClr val="lt2"/>
              </a:buClr>
              <a:buSzPct val="100000"/>
              <a:buNone/>
              <a:defRPr b="1" sz="30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buClr>
                <a:schemeClr val="lt2"/>
              </a:buClr>
              <a:buSzPct val="100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/>
          <p:nvPr/>
        </p:nvSpPr>
        <p:spPr>
          <a:xfrm>
            <a:off x="0" y="205977"/>
            <a:ext cx="8686800" cy="1165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7" name="Shape 77"/>
          <p:cNvSpPr txBox="1"/>
          <p:nvPr>
            <p:ph type="title"/>
          </p:nvPr>
        </p:nvSpPr>
        <p:spPr>
          <a:xfrm>
            <a:off x="457200" y="205977"/>
            <a:ext cx="8229600" cy="1141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78" name="Shape 78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 algn="ctr">
              <a:spcBef>
                <a:spcPts val="0"/>
              </a:spcBef>
              <a:buSzPct val="100000"/>
              <a:defRPr sz="3600"/>
            </a:lvl1pPr>
            <a:lvl2pPr lvl="1" rtl="0" algn="ctr">
              <a:spcBef>
                <a:spcPts val="0"/>
              </a:spcBef>
              <a:buSzPct val="100000"/>
              <a:defRPr sz="3600"/>
            </a:lvl2pPr>
            <a:lvl3pPr lvl="2" rtl="0" algn="ctr">
              <a:spcBef>
                <a:spcPts val="0"/>
              </a:spcBef>
              <a:buSzPct val="100000"/>
              <a:defRPr sz="3600"/>
            </a:lvl3pPr>
            <a:lvl4pPr lvl="3" rtl="0" algn="ctr">
              <a:spcBef>
                <a:spcPts val="0"/>
              </a:spcBef>
              <a:buSzPct val="100000"/>
              <a:defRPr sz="3600"/>
            </a:lvl4pPr>
            <a:lvl5pPr lvl="4" rtl="0" algn="ctr">
              <a:spcBef>
                <a:spcPts val="0"/>
              </a:spcBef>
              <a:buSzPct val="100000"/>
              <a:defRPr sz="3600"/>
            </a:lvl5pPr>
            <a:lvl6pPr lvl="5" rtl="0" algn="ctr">
              <a:spcBef>
                <a:spcPts val="0"/>
              </a:spcBef>
              <a:buSzPct val="100000"/>
              <a:defRPr sz="3600"/>
            </a:lvl6pPr>
            <a:lvl7pPr lvl="6" rtl="0" algn="ctr">
              <a:spcBef>
                <a:spcPts val="0"/>
              </a:spcBef>
              <a:buSzPct val="100000"/>
              <a:defRPr sz="3600"/>
            </a:lvl7pPr>
            <a:lvl8pPr lvl="7" rtl="0" algn="ctr">
              <a:spcBef>
                <a:spcPts val="0"/>
              </a:spcBef>
              <a:buSzPct val="100000"/>
              <a:defRPr sz="3600"/>
            </a:lvl8pPr>
            <a:lvl9pPr lvl="8" rtl="0" algn="ctr">
              <a:spcBef>
                <a:spcPts val="0"/>
              </a:spcBef>
              <a:buSzPct val="100000"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s-419"/>
              <a:t>‹#›</a:t>
            </a:fld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/>
          <p:nvPr/>
        </p:nvSpPr>
        <p:spPr>
          <a:xfrm>
            <a:off x="0" y="205977"/>
            <a:ext cx="8686800" cy="1165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1" name="Shape 81"/>
          <p:cNvSpPr txBox="1"/>
          <p:nvPr>
            <p:ph type="title"/>
          </p:nvPr>
        </p:nvSpPr>
        <p:spPr>
          <a:xfrm>
            <a:off x="457200" y="205977"/>
            <a:ext cx="8229600" cy="1141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82" name="Shape 82"/>
          <p:cNvSpPr txBox="1"/>
          <p:nvPr>
            <p:ph idx="1" type="body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83" name="Shape 83"/>
          <p:cNvSpPr txBox="1"/>
          <p:nvPr>
            <p:ph idx="2" type="body"/>
          </p:nvPr>
        </p:nvSpPr>
        <p:spPr>
          <a:xfrm>
            <a:off x="4656667" y="1461908"/>
            <a:ext cx="4030200" cy="34653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/>
          <p:nvPr/>
        </p:nvSpPr>
        <p:spPr>
          <a:xfrm>
            <a:off x="0" y="205977"/>
            <a:ext cx="8686800" cy="1165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6" name="Shape 86"/>
          <p:cNvSpPr txBox="1"/>
          <p:nvPr>
            <p:ph type="title"/>
          </p:nvPr>
        </p:nvSpPr>
        <p:spPr>
          <a:xfrm>
            <a:off x="457200" y="205977"/>
            <a:ext cx="8229600" cy="1141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9" name="Shape 8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buClr>
                <a:schemeClr val="lt1"/>
              </a:buClr>
              <a:buSzPct val="1000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s-419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s-419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s-419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buSzPct val="100000"/>
              <a:defRPr sz="2400"/>
            </a:lvl1pPr>
            <a:lvl2pPr lvl="1" rtl="0">
              <a:spcBef>
                <a:spcPts val="0"/>
              </a:spcBef>
              <a:buSzPct val="100000"/>
              <a:defRPr sz="2400"/>
            </a:lvl2pPr>
            <a:lvl3pPr lvl="2" rtl="0">
              <a:spcBef>
                <a:spcPts val="0"/>
              </a:spcBef>
              <a:buSzPct val="100000"/>
              <a:defRPr sz="2400"/>
            </a:lvl3pPr>
            <a:lvl4pPr lvl="3" rtl="0">
              <a:spcBef>
                <a:spcPts val="0"/>
              </a:spcBef>
              <a:buSzPct val="100000"/>
              <a:defRPr sz="2400"/>
            </a:lvl4pPr>
            <a:lvl5pPr lvl="4" rtl="0">
              <a:spcBef>
                <a:spcPts val="0"/>
              </a:spcBef>
              <a:buSzPct val="100000"/>
              <a:defRPr sz="2400"/>
            </a:lvl5pPr>
            <a:lvl6pPr lvl="5" rtl="0">
              <a:spcBef>
                <a:spcPts val="0"/>
              </a:spcBef>
              <a:buSzPct val="100000"/>
              <a:defRPr sz="2400"/>
            </a:lvl6pPr>
            <a:lvl7pPr lvl="6" rtl="0">
              <a:spcBef>
                <a:spcPts val="0"/>
              </a:spcBef>
              <a:buSzPct val="100000"/>
              <a:defRPr sz="2400"/>
            </a:lvl7pPr>
            <a:lvl8pPr lvl="7" rtl="0">
              <a:spcBef>
                <a:spcPts val="0"/>
              </a:spcBef>
              <a:buSzPct val="100000"/>
              <a:defRPr sz="2400"/>
            </a:lvl8pPr>
            <a:lvl9pPr lvl="8" rtl="0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100000"/>
              <a:defRPr sz="12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s-419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buSzPct val="100000"/>
              <a:defRPr sz="4800"/>
            </a:lvl1pPr>
            <a:lvl2pPr lvl="1" rtl="0">
              <a:spcBef>
                <a:spcPts val="0"/>
              </a:spcBef>
              <a:buSzPct val="100000"/>
              <a:defRPr sz="4800"/>
            </a:lvl2pPr>
            <a:lvl3pPr lvl="2" rtl="0">
              <a:spcBef>
                <a:spcPts val="0"/>
              </a:spcBef>
              <a:buSzPct val="100000"/>
              <a:defRPr sz="4800"/>
            </a:lvl3pPr>
            <a:lvl4pPr lvl="3" rtl="0">
              <a:spcBef>
                <a:spcPts val="0"/>
              </a:spcBef>
              <a:buSzPct val="100000"/>
              <a:defRPr sz="4800"/>
            </a:lvl4pPr>
            <a:lvl5pPr lvl="4" rtl="0">
              <a:spcBef>
                <a:spcPts val="0"/>
              </a:spcBef>
              <a:buSzPct val="100000"/>
              <a:defRPr sz="4800"/>
            </a:lvl5pPr>
            <a:lvl6pPr lvl="5" rtl="0">
              <a:spcBef>
                <a:spcPts val="0"/>
              </a:spcBef>
              <a:buSzPct val="100000"/>
              <a:defRPr sz="4800"/>
            </a:lvl6pPr>
            <a:lvl7pPr lvl="6" rtl="0">
              <a:spcBef>
                <a:spcPts val="0"/>
              </a:spcBef>
              <a:buSzPct val="100000"/>
              <a:defRPr sz="4800"/>
            </a:lvl7pPr>
            <a:lvl8pPr lvl="7" rtl="0">
              <a:spcBef>
                <a:spcPts val="0"/>
              </a:spcBef>
              <a:buSzPct val="100000"/>
              <a:defRPr sz="4800"/>
            </a:lvl8pPr>
            <a:lvl9pPr lvl="8" rtl="0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s-419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 algn="ctr">
              <a:spcBef>
                <a:spcPts val="0"/>
              </a:spcBef>
              <a:buSzPct val="100000"/>
              <a:defRPr sz="4200"/>
            </a:lvl1pPr>
            <a:lvl2pPr lvl="1" rtl="0" algn="ctr">
              <a:spcBef>
                <a:spcPts val="0"/>
              </a:spcBef>
              <a:buSzPct val="100000"/>
              <a:defRPr sz="4200"/>
            </a:lvl2pPr>
            <a:lvl3pPr lvl="2" rtl="0" algn="ctr">
              <a:spcBef>
                <a:spcPts val="0"/>
              </a:spcBef>
              <a:buSzPct val="100000"/>
              <a:defRPr sz="4200"/>
            </a:lvl3pPr>
            <a:lvl4pPr lvl="3" rtl="0" algn="ctr">
              <a:spcBef>
                <a:spcPts val="0"/>
              </a:spcBef>
              <a:buSzPct val="100000"/>
              <a:defRPr sz="4200"/>
            </a:lvl4pPr>
            <a:lvl5pPr lvl="4" rtl="0" algn="ctr">
              <a:spcBef>
                <a:spcPts val="0"/>
              </a:spcBef>
              <a:buSzPct val="100000"/>
              <a:defRPr sz="4200"/>
            </a:lvl5pPr>
            <a:lvl6pPr lvl="5" rtl="0" algn="ctr">
              <a:spcBef>
                <a:spcPts val="0"/>
              </a:spcBef>
              <a:buSzPct val="100000"/>
              <a:defRPr sz="4200"/>
            </a:lvl6pPr>
            <a:lvl7pPr lvl="6" rtl="0" algn="ctr">
              <a:spcBef>
                <a:spcPts val="0"/>
              </a:spcBef>
              <a:buSzPct val="100000"/>
              <a:defRPr sz="4200"/>
            </a:lvl7pPr>
            <a:lvl8pPr lvl="7" rtl="0" algn="ctr">
              <a:spcBef>
                <a:spcPts val="0"/>
              </a:spcBef>
              <a:buSzPct val="100000"/>
              <a:defRPr sz="4200"/>
            </a:lvl8pPr>
            <a:lvl9pPr lvl="8" rtl="0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s-419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s-419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theme" Target="../theme/theme4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9.xml"/><Relationship Id="rId3" Type="http://schemas.openxmlformats.org/officeDocument/2006/relationships/slideLayout" Target="../slideLayouts/slideLayout20.xml"/><Relationship Id="rId4" Type="http://schemas.openxmlformats.org/officeDocument/2006/relationships/slideLayout" Target="../slideLayouts/slideLayout21.xml"/><Relationship Id="rId5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3.xml"/><Relationship Id="rId7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fld id="{00000000-1234-1234-1234-123412341234}" type="slidenum">
              <a:rPr lang="es-419" sz="1000">
                <a:solidFill>
                  <a:schemeClr val="dk2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spcBef>
                <a:spcPts val="600"/>
              </a:spcBef>
              <a:buClr>
                <a:schemeClr val="dk1"/>
              </a:buClr>
              <a:buSzPct val="100000"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480"/>
              </a:spcBef>
              <a:buClr>
                <a:schemeClr val="dk1"/>
              </a:buClr>
              <a:buSzPct val="100000"/>
              <a:defRPr sz="2400">
                <a:solidFill>
                  <a:schemeClr val="dk1"/>
                </a:solidFill>
              </a:defRPr>
            </a:lvl2pPr>
            <a:lvl3pPr lvl="2" rtl="0">
              <a:spcBef>
                <a:spcPts val="480"/>
              </a:spcBef>
              <a:buClr>
                <a:schemeClr val="dk1"/>
              </a:buClr>
              <a:buSzPct val="100000"/>
              <a:defRPr sz="2400">
                <a:solidFill>
                  <a:schemeClr val="dk1"/>
                </a:solidFill>
              </a:defRPr>
            </a:lvl3pPr>
            <a:lvl4pPr lvl="3" rtl="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4pPr>
            <a:lvl5pPr lvl="4" rtl="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5pPr>
            <a:lvl6pPr lvl="5" rtl="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6pPr>
            <a:lvl7pPr lvl="6" rtl="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7pPr>
            <a:lvl8pPr lvl="7" rtl="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8pPr>
            <a:lvl9pPr lvl="8" rtl="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/>
          <p:nvPr>
            <p:ph type="title"/>
          </p:nvPr>
        </p:nvSpPr>
        <p:spPr>
          <a:xfrm>
            <a:off x="457200" y="205977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buClr>
                <a:schemeClr val="lt1"/>
              </a:buClr>
              <a:buSzPct val="100000"/>
              <a:buNone/>
              <a:defRPr b="1"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buSzPct val="100000"/>
              <a:buNone/>
              <a:defRPr b="1"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buSzPct val="100000"/>
              <a:buNone/>
              <a:defRPr b="1"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buSzPct val="100000"/>
              <a:buNone/>
              <a:defRPr b="1"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buSzPct val="100000"/>
              <a:buNone/>
              <a:defRPr b="1"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buSzPct val="100000"/>
              <a:buNone/>
              <a:defRPr b="1"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buSzPct val="100000"/>
              <a:buNone/>
              <a:defRPr b="1"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buSzPct val="100000"/>
              <a:buNone/>
              <a:defRPr b="1"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buSzPct val="100000"/>
              <a:buNone/>
              <a:defRPr b="1"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0" name="Shape 70"/>
          <p:cNvSpPr txBox="1"/>
          <p:nvPr>
            <p:ph idx="1" type="body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spcBef>
                <a:spcPts val="600"/>
              </a:spcBef>
              <a:buClr>
                <a:schemeClr val="dk2"/>
              </a:buClr>
              <a:buSzPct val="100000"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480"/>
              </a:spcBef>
              <a:buClr>
                <a:schemeClr val="dk2"/>
              </a:buClr>
              <a:buSzPct val="100000"/>
              <a:defRPr sz="2400">
                <a:solidFill>
                  <a:schemeClr val="dk2"/>
                </a:solidFill>
              </a:defRPr>
            </a:lvl2pPr>
            <a:lvl3pPr lvl="2" rtl="0">
              <a:spcBef>
                <a:spcPts val="480"/>
              </a:spcBef>
              <a:buClr>
                <a:schemeClr val="dk2"/>
              </a:buClr>
              <a:buSzPct val="100000"/>
              <a:defRPr sz="2400">
                <a:solidFill>
                  <a:schemeClr val="dk2"/>
                </a:solidFill>
              </a:defRPr>
            </a:lvl3pPr>
            <a:lvl4pPr lvl="3" rtl="0">
              <a:spcBef>
                <a:spcPts val="360"/>
              </a:spcBef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4pPr>
            <a:lvl5pPr lvl="4" rtl="0">
              <a:spcBef>
                <a:spcPts val="360"/>
              </a:spcBef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5pPr>
            <a:lvl6pPr lvl="5" rtl="0">
              <a:spcBef>
                <a:spcPts val="360"/>
              </a:spcBef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6pPr>
            <a:lvl7pPr lvl="6" rtl="0">
              <a:spcBef>
                <a:spcPts val="360"/>
              </a:spcBef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7pPr>
            <a:lvl8pPr lvl="7" rtl="0">
              <a:spcBef>
                <a:spcPts val="360"/>
              </a:spcBef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8pPr>
            <a:lvl9pPr lvl="8" rtl="0">
              <a:spcBef>
                <a:spcPts val="360"/>
              </a:spcBef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05.png"/><Relationship Id="rId4" Type="http://schemas.openxmlformats.org/officeDocument/2006/relationships/image" Target="../media/image00.png"/><Relationship Id="rId11" Type="http://schemas.openxmlformats.org/officeDocument/2006/relationships/image" Target="../media/image07.png"/><Relationship Id="rId10" Type="http://schemas.openxmlformats.org/officeDocument/2006/relationships/image" Target="../media/image01.png"/><Relationship Id="rId9" Type="http://schemas.openxmlformats.org/officeDocument/2006/relationships/image" Target="../media/image06.png"/><Relationship Id="rId5" Type="http://schemas.openxmlformats.org/officeDocument/2006/relationships/image" Target="../media/image03.gif"/><Relationship Id="rId6" Type="http://schemas.openxmlformats.org/officeDocument/2006/relationships/image" Target="../media/image04.png"/><Relationship Id="rId7" Type="http://schemas.openxmlformats.org/officeDocument/2006/relationships/image" Target="../media/image08.png"/><Relationship Id="rId8" Type="http://schemas.openxmlformats.org/officeDocument/2006/relationships/image" Target="../media/image0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8.png"/><Relationship Id="rId4" Type="http://schemas.openxmlformats.org/officeDocument/2006/relationships/image" Target="../media/image2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1.png"/><Relationship Id="rId4" Type="http://schemas.openxmlformats.org/officeDocument/2006/relationships/image" Target="../media/image24.png"/><Relationship Id="rId5" Type="http://schemas.openxmlformats.org/officeDocument/2006/relationships/image" Target="../media/image03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7.png"/><Relationship Id="rId4" Type="http://schemas.openxmlformats.org/officeDocument/2006/relationships/image" Target="../media/image26.png"/><Relationship Id="rId5" Type="http://schemas.openxmlformats.org/officeDocument/2006/relationships/image" Target="../media/image35.png"/><Relationship Id="rId6" Type="http://schemas.openxmlformats.org/officeDocument/2006/relationships/image" Target="../media/image03.gif"/></Relationships>
</file>

<file path=ppt/slides/_rels/slide13.xml.rels><?xml version="1.0" encoding="UTF-8" standalone="yes"?><Relationships xmlns="http://schemas.openxmlformats.org/package/2006/relationships"><Relationship Id="rId11" Type="http://schemas.openxmlformats.org/officeDocument/2006/relationships/image" Target="../media/image39.png"/><Relationship Id="rId10" Type="http://schemas.openxmlformats.org/officeDocument/2006/relationships/image" Target="../media/image32.png"/><Relationship Id="rId13" Type="http://schemas.openxmlformats.org/officeDocument/2006/relationships/image" Target="../media/image37.png"/><Relationship Id="rId12" Type="http://schemas.openxmlformats.org/officeDocument/2006/relationships/image" Target="../media/image36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03.gif"/><Relationship Id="rId4" Type="http://schemas.openxmlformats.org/officeDocument/2006/relationships/image" Target="../media/image23.png"/><Relationship Id="rId9" Type="http://schemas.openxmlformats.org/officeDocument/2006/relationships/image" Target="../media/image33.png"/><Relationship Id="rId5" Type="http://schemas.openxmlformats.org/officeDocument/2006/relationships/image" Target="../media/image29.png"/><Relationship Id="rId6" Type="http://schemas.openxmlformats.org/officeDocument/2006/relationships/image" Target="../media/image34.png"/><Relationship Id="rId7" Type="http://schemas.openxmlformats.org/officeDocument/2006/relationships/image" Target="../media/image31.png"/><Relationship Id="rId8" Type="http://schemas.openxmlformats.org/officeDocument/2006/relationships/image" Target="../media/image3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03.gif"/><Relationship Id="rId4" Type="http://schemas.openxmlformats.org/officeDocument/2006/relationships/image" Target="../media/image4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4.png"/><Relationship Id="rId4" Type="http://schemas.openxmlformats.org/officeDocument/2006/relationships/image" Target="../media/image41.png"/><Relationship Id="rId5" Type="http://schemas.openxmlformats.org/officeDocument/2006/relationships/image" Target="../media/image03.gif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3.png"/><Relationship Id="rId4" Type="http://schemas.openxmlformats.org/officeDocument/2006/relationships/image" Target="../media/image03.gif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0.png"/><Relationship Id="rId4" Type="http://schemas.openxmlformats.org/officeDocument/2006/relationships/image" Target="../media/image46.png"/><Relationship Id="rId9" Type="http://schemas.openxmlformats.org/officeDocument/2006/relationships/image" Target="../media/image45.png"/><Relationship Id="rId5" Type="http://schemas.openxmlformats.org/officeDocument/2006/relationships/hyperlink" Target="https://www.datacamp.com/" TargetMode="External"/><Relationship Id="rId6" Type="http://schemas.openxmlformats.org/officeDocument/2006/relationships/hyperlink" Target="http://r4ds.had.co.nz/" TargetMode="External"/><Relationship Id="rId7" Type="http://schemas.openxmlformats.org/officeDocument/2006/relationships/hyperlink" Target="https://www.edx.org/course/introduction-r-data-science-microsoft-dat204x-0" TargetMode="External"/><Relationship Id="rId8" Type="http://schemas.openxmlformats.org/officeDocument/2006/relationships/hyperlink" Target="https://www.coursera.org/learn/r-programming#syllabus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03.gif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03.gif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03.gif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03.gif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8.png"/><Relationship Id="rId4" Type="http://schemas.openxmlformats.org/officeDocument/2006/relationships/image" Target="../media/image50.png"/><Relationship Id="rId5" Type="http://schemas.openxmlformats.org/officeDocument/2006/relationships/image" Target="../media/image03.gif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03.gif"/><Relationship Id="rId4" Type="http://schemas.openxmlformats.org/officeDocument/2006/relationships/image" Target="../media/image47.png"/><Relationship Id="rId5" Type="http://schemas.openxmlformats.org/officeDocument/2006/relationships/image" Target="../media/image51.png"/><Relationship Id="rId6" Type="http://schemas.openxmlformats.org/officeDocument/2006/relationships/image" Target="../media/image4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03.gif"/><Relationship Id="rId4" Type="http://schemas.openxmlformats.org/officeDocument/2006/relationships/image" Target="../media/image52.png"/><Relationship Id="rId5" Type="http://schemas.openxmlformats.org/officeDocument/2006/relationships/image" Target="../media/image54.png"/><Relationship Id="rId6" Type="http://schemas.openxmlformats.org/officeDocument/2006/relationships/image" Target="../media/image58.png"/><Relationship Id="rId7" Type="http://schemas.openxmlformats.org/officeDocument/2006/relationships/image" Target="../media/image5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03.gif"/><Relationship Id="rId4" Type="http://schemas.openxmlformats.org/officeDocument/2006/relationships/image" Target="../media/image5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03.gif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7.png"/><Relationship Id="rId4" Type="http://schemas.openxmlformats.org/officeDocument/2006/relationships/image" Target="../media/image55.png"/><Relationship Id="rId5" Type="http://schemas.openxmlformats.org/officeDocument/2006/relationships/image" Target="../media/image6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03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03.gif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03.gif"/><Relationship Id="rId4" Type="http://schemas.openxmlformats.org/officeDocument/2006/relationships/image" Target="../media/image6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03.gif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03.gif"/><Relationship Id="rId4" Type="http://schemas.openxmlformats.org/officeDocument/2006/relationships/image" Target="../media/image60.png"/><Relationship Id="rId5" Type="http://schemas.openxmlformats.org/officeDocument/2006/relationships/image" Target="../media/image6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03.gif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03.gif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03.gif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64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03.gif"/><Relationship Id="rId4" Type="http://schemas.openxmlformats.org/officeDocument/2006/relationships/image" Target="../media/image63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03.gif"/><Relationship Id="rId4" Type="http://schemas.openxmlformats.org/officeDocument/2006/relationships/image" Target="../media/image65.png"/><Relationship Id="rId5" Type="http://schemas.openxmlformats.org/officeDocument/2006/relationships/image" Target="../media/image67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03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Relationship Id="rId4" Type="http://schemas.openxmlformats.org/officeDocument/2006/relationships/image" Target="../media/image11.png"/><Relationship Id="rId5" Type="http://schemas.openxmlformats.org/officeDocument/2006/relationships/image" Target="../media/image22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03.gif"/><Relationship Id="rId4" Type="http://schemas.openxmlformats.org/officeDocument/2006/relationships/image" Target="../media/image62.png"/><Relationship Id="rId5" Type="http://schemas.openxmlformats.org/officeDocument/2006/relationships/image" Target="../media/image66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03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09.jpg"/><Relationship Id="rId4" Type="http://schemas.openxmlformats.org/officeDocument/2006/relationships/image" Target="../media/image19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Relationship Id="rId4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png"/><Relationship Id="rId4" Type="http://schemas.openxmlformats.org/officeDocument/2006/relationships/image" Target="../media/image13.png"/><Relationship Id="rId5" Type="http://schemas.openxmlformats.org/officeDocument/2006/relationships/image" Target="../media/image15.png"/><Relationship Id="rId6" Type="http://schemas.openxmlformats.org/officeDocument/2006/relationships/image" Target="../media/image18.png"/><Relationship Id="rId7" Type="http://schemas.openxmlformats.org/officeDocument/2006/relationships/image" Target="../media/image1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FFFF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 txBox="1"/>
          <p:nvPr/>
        </p:nvSpPr>
        <p:spPr>
          <a:xfrm>
            <a:off x="675150" y="1541000"/>
            <a:ext cx="7946100" cy="12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s-419" sz="4200"/>
              <a:t>Proyecto Agroinformática:</a:t>
            </a:r>
            <a:r>
              <a:rPr b="1" lang="es-419" sz="48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 </a:t>
            </a:r>
          </a:p>
          <a:p>
            <a:pPr lv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36666"/>
              <a:buFont typeface="Arial"/>
              <a:buNone/>
            </a:pPr>
            <a:r>
              <a:rPr b="1" lang="es-419" sz="3000">
                <a:solidFill>
                  <a:srgbClr val="0B5394"/>
                </a:solidFill>
                <a:latin typeface="Ubuntu"/>
                <a:ea typeface="Ubuntu"/>
                <a:cs typeface="Ubuntu"/>
                <a:sym typeface="Ubuntu"/>
              </a:rPr>
              <a:t>R-PACKAGE</a:t>
            </a:r>
            <a:r>
              <a:rPr b="1" lang="es-419" sz="30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 </a:t>
            </a:r>
            <a:r>
              <a:rPr b="1" i="1" lang="es-419" sz="3000">
                <a:solidFill>
                  <a:srgbClr val="D77937"/>
                </a:solidFill>
                <a:latin typeface="Ubuntu"/>
                <a:ea typeface="Ubuntu"/>
                <a:cs typeface="Ubuntu"/>
                <a:sym typeface="Ubuntu"/>
              </a:rPr>
              <a:t>CROPDATAPE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 i="1" sz="5600">
              <a:solidFill>
                <a:srgbClr val="3C78D8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5600">
              <a:solidFill>
                <a:schemeClr val="dk1"/>
              </a:solidFill>
            </a:endParaRPr>
          </a:p>
        </p:txBody>
      </p:sp>
      <p:grpSp>
        <p:nvGrpSpPr>
          <p:cNvPr id="96" name="Shape 96"/>
          <p:cNvGrpSpPr/>
          <p:nvPr/>
        </p:nvGrpSpPr>
        <p:grpSpPr>
          <a:xfrm>
            <a:off x="5305399" y="3269609"/>
            <a:ext cx="1424916" cy="1010782"/>
            <a:chOff x="4162425" y="3071820"/>
            <a:chExt cx="1424916" cy="1132529"/>
          </a:xfrm>
        </p:grpSpPr>
        <p:pic>
          <p:nvPicPr>
            <p:cNvPr id="97" name="Shape 9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848225" y="3448050"/>
              <a:ext cx="739116" cy="7562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8" name="Shape 9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162425" y="3071820"/>
              <a:ext cx="749944" cy="7563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9" name="Shape 99"/>
          <p:cNvSpPr txBox="1"/>
          <p:nvPr/>
        </p:nvSpPr>
        <p:spPr>
          <a:xfrm>
            <a:off x="801675" y="4345325"/>
            <a:ext cx="7124400" cy="75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s-419" sz="1800">
                <a:solidFill>
                  <a:srgbClr val="999999"/>
                </a:solidFill>
              </a:rPr>
              <a:t>Universidad Nacional Agraria La Molina</a:t>
            </a:r>
          </a:p>
          <a:p>
            <a:pPr lvl="0" rtl="0">
              <a:spcBef>
                <a:spcPts val="0"/>
              </a:spcBef>
              <a:buNone/>
            </a:pPr>
            <a:r>
              <a:rPr lang="es-419" sz="1800">
                <a:solidFill>
                  <a:srgbClr val="999999"/>
                </a:solidFill>
              </a:rPr>
              <a:t>Lic. Omar Benites          				Ing. Pablo Gutierrez           </a:t>
            </a:r>
          </a:p>
        </p:txBody>
      </p:sp>
      <p:sp>
        <p:nvSpPr>
          <p:cNvPr id="100" name="Shape 100"/>
          <p:cNvSpPr/>
          <p:nvPr/>
        </p:nvSpPr>
        <p:spPr>
          <a:xfrm>
            <a:off x="0" y="-51300"/>
            <a:ext cx="9144000" cy="1476000"/>
          </a:xfrm>
          <a:prstGeom prst="rect">
            <a:avLst/>
          </a:prstGeom>
          <a:solidFill>
            <a:srgbClr val="10984A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EscudoUNALM02.gif" id="101" name="Shape 10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48700" y="-40525"/>
            <a:ext cx="1608673" cy="1465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Shape 10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33550" y="3249794"/>
            <a:ext cx="1009600" cy="9331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Shape 10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890675" y="3274175"/>
            <a:ext cx="1177149" cy="1010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Shape 10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681800" y="3222100"/>
            <a:ext cx="911599" cy="101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Shape 10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664275" y="3292800"/>
            <a:ext cx="1009600" cy="96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Shape 10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348175" y="3277650"/>
            <a:ext cx="1009600" cy="965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Shape 10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124200" y="3257550"/>
            <a:ext cx="1009599" cy="1009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9900"/>
        </a:solidFill>
      </p:bgPr>
    </p:bg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 txBox="1"/>
          <p:nvPr>
            <p:ph idx="1" type="subTitle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419"/>
              <a:t>Conceptos generales</a:t>
            </a:r>
          </a:p>
        </p:txBody>
      </p:sp>
      <p:sp>
        <p:nvSpPr>
          <p:cNvPr id="170" name="Shape 170"/>
          <p:cNvSpPr txBox="1"/>
          <p:nvPr>
            <p:ph type="ctrTitle"/>
          </p:nvPr>
        </p:nvSpPr>
        <p:spPr>
          <a:xfrm>
            <a:off x="307400" y="714803"/>
            <a:ext cx="7772400" cy="9387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419" sz="6000"/>
              <a:t>Estadística</a:t>
            </a:r>
          </a:p>
        </p:txBody>
      </p:sp>
      <p:pic>
        <p:nvPicPr>
          <p:cNvPr id="171" name="Shape 1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6174" y="258000"/>
            <a:ext cx="3927825" cy="2462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Shape 1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20525" y="2202200"/>
            <a:ext cx="2495550" cy="28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EFEFEF"/>
        </a:solid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 txBox="1"/>
          <p:nvPr/>
        </p:nvSpPr>
        <p:spPr>
          <a:xfrm>
            <a:off x="702125" y="960875"/>
            <a:ext cx="7986600" cy="38562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-419" sz="2600">
                <a:solidFill>
                  <a:srgbClr val="E69138"/>
                </a:solidFill>
                <a:latin typeface="Lobster"/>
                <a:ea typeface="Lobster"/>
                <a:cs typeface="Lobster"/>
                <a:sym typeface="Lobster"/>
              </a:rPr>
              <a:t>Historia </a:t>
            </a:r>
            <a:r>
              <a:rPr lang="es-419" sz="2600">
                <a:solidFill>
                  <a:srgbClr val="E69138"/>
                </a:solidFill>
                <a:latin typeface="Lobster"/>
                <a:ea typeface="Lobster"/>
                <a:cs typeface="Lobster"/>
                <a:sym typeface="Lobster"/>
              </a:rPr>
              <a:t>del Lenguaje </a:t>
            </a:r>
            <a:r>
              <a:rPr b="1" i="1" lang="es-419" sz="2600">
                <a:solidFill>
                  <a:srgbClr val="E69138"/>
                </a:solidFill>
                <a:latin typeface="Lobster"/>
                <a:ea typeface="Lobster"/>
                <a:cs typeface="Lobster"/>
                <a:sym typeface="Lobster"/>
              </a:rPr>
              <a:t>R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600">
              <a:solidFill>
                <a:srgbClr val="E69138"/>
              </a:solidFill>
            </a:endParaRPr>
          </a:p>
          <a:p>
            <a:pPr indent="-393700" lvl="0" marL="457200" rtl="0">
              <a:spcBef>
                <a:spcPts val="0"/>
              </a:spcBef>
              <a:buClr>
                <a:srgbClr val="666666"/>
              </a:buClr>
              <a:buSzPct val="100000"/>
              <a:buFont typeface="Cantarell"/>
              <a:buChar char="●"/>
            </a:pPr>
            <a:r>
              <a:rPr lang="es-419" sz="2600">
                <a:solidFill>
                  <a:srgbClr val="666666"/>
                </a:solidFill>
                <a:latin typeface="Cantarell"/>
                <a:ea typeface="Cantarell"/>
                <a:cs typeface="Cantarell"/>
                <a:sym typeface="Cantarell"/>
              </a:rPr>
              <a:t>El lenguaje </a:t>
            </a:r>
            <a:r>
              <a:rPr b="1" i="1" lang="es-419" sz="2600">
                <a:solidFill>
                  <a:srgbClr val="666666"/>
                </a:solidFill>
                <a:latin typeface="Cantarell"/>
                <a:ea typeface="Cantarell"/>
                <a:cs typeface="Cantarell"/>
                <a:sym typeface="Cantarell"/>
              </a:rPr>
              <a:t>R</a:t>
            </a:r>
            <a:r>
              <a:rPr lang="es-419" sz="2600">
                <a:solidFill>
                  <a:srgbClr val="666666"/>
                </a:solidFill>
                <a:latin typeface="Cantarell"/>
                <a:ea typeface="Cantarell"/>
                <a:cs typeface="Cantarell"/>
                <a:sym typeface="Cantarell"/>
              </a:rPr>
              <a:t> es un software libre e</a:t>
            </a:r>
            <a:r>
              <a:rPr lang="es-419" sz="2600">
                <a:solidFill>
                  <a:srgbClr val="666666"/>
                </a:solidFill>
                <a:latin typeface="Cantarell"/>
                <a:ea typeface="Cantarell"/>
                <a:cs typeface="Cantarell"/>
                <a:sym typeface="Cantarell"/>
              </a:rPr>
              <a:t>stadístico</a:t>
            </a:r>
            <a:r>
              <a:rPr lang="es-419" sz="2600">
                <a:solidFill>
                  <a:srgbClr val="666666"/>
                </a:solidFill>
                <a:latin typeface="Cantarell"/>
                <a:ea typeface="Cantarell"/>
                <a:cs typeface="Cantarell"/>
                <a:sym typeface="Cantarell"/>
              </a:rPr>
              <a:t> originario de Nueva Zelanda, creado por el profesor Ross Ithaka.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2600">
              <a:solidFill>
                <a:srgbClr val="666666"/>
              </a:solidFill>
              <a:latin typeface="Ubuntu"/>
              <a:ea typeface="Ubuntu"/>
              <a:cs typeface="Ubuntu"/>
              <a:sym typeface="Ubuntu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600">
              <a:solidFill>
                <a:srgbClr val="666666"/>
              </a:solidFill>
              <a:latin typeface="Ubuntu"/>
              <a:ea typeface="Ubuntu"/>
              <a:cs typeface="Ubuntu"/>
              <a:sym typeface="Ubuntu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600">
              <a:solidFill>
                <a:srgbClr val="666666"/>
              </a:solidFill>
              <a:latin typeface="Ubuntu"/>
              <a:ea typeface="Ubuntu"/>
              <a:cs typeface="Ubuntu"/>
              <a:sym typeface="Ubuntu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600">
              <a:solidFill>
                <a:srgbClr val="666666"/>
              </a:solidFill>
              <a:latin typeface="Ubuntu"/>
              <a:ea typeface="Ubuntu"/>
              <a:cs typeface="Ubuntu"/>
              <a:sym typeface="Ubuntu"/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2600">
              <a:solidFill>
                <a:srgbClr val="666666"/>
              </a:solidFill>
              <a:latin typeface="Ubuntu"/>
              <a:ea typeface="Ubuntu"/>
              <a:cs typeface="Ubuntu"/>
              <a:sym typeface="Ubuntu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600">
              <a:solidFill>
                <a:srgbClr val="666666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78" name="Shape 178"/>
          <p:cNvSpPr/>
          <p:nvPr/>
        </p:nvSpPr>
        <p:spPr>
          <a:xfrm>
            <a:off x="0" y="-51300"/>
            <a:ext cx="9144000" cy="823500"/>
          </a:xfrm>
          <a:prstGeom prst="rect">
            <a:avLst/>
          </a:prstGeom>
          <a:solidFill>
            <a:srgbClr val="10984A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79" name="Shape 1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9600" y="3192300"/>
            <a:ext cx="2822274" cy="162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Shape 1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78199" y="3192300"/>
            <a:ext cx="2654643" cy="16247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EscudoUNALM02.gif" id="181" name="Shape 18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10700" y="-40525"/>
            <a:ext cx="810426" cy="82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EFEFEF"/>
        </a:solidFill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 txBox="1"/>
          <p:nvPr/>
        </p:nvSpPr>
        <p:spPr>
          <a:xfrm>
            <a:off x="202600" y="960875"/>
            <a:ext cx="8486100" cy="40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419" sz="3000">
                <a:solidFill>
                  <a:srgbClr val="E69138"/>
                </a:solidFill>
                <a:latin typeface="Lobster"/>
                <a:ea typeface="Lobster"/>
                <a:cs typeface="Lobster"/>
                <a:sym typeface="Lobster"/>
              </a:rPr>
              <a:t>Actualidad del Lenguaje </a:t>
            </a:r>
            <a:r>
              <a:rPr i="1" lang="es-419" sz="3000">
                <a:solidFill>
                  <a:srgbClr val="E69138"/>
                </a:solidFill>
                <a:latin typeface="Lobster"/>
                <a:ea typeface="Lobster"/>
                <a:cs typeface="Lobster"/>
                <a:sym typeface="Lobster"/>
              </a:rPr>
              <a:t>R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600">
              <a:solidFill>
                <a:srgbClr val="E69138"/>
              </a:solidFill>
            </a:endParaRPr>
          </a:p>
          <a:p>
            <a:pPr indent="-368300" lvl="0" marL="457200" rtl="0">
              <a:spcBef>
                <a:spcPts val="0"/>
              </a:spcBef>
              <a:buClr>
                <a:srgbClr val="666666"/>
              </a:buClr>
              <a:buSzPct val="100000"/>
              <a:buFont typeface="Droid Sans"/>
              <a:buChar char="●"/>
            </a:pPr>
            <a:r>
              <a:rPr lang="es-419" sz="2200">
                <a:solidFill>
                  <a:srgbClr val="666666"/>
                </a:solidFill>
                <a:latin typeface="Droid Sans"/>
                <a:ea typeface="Droid Sans"/>
                <a:cs typeface="Droid Sans"/>
                <a:sym typeface="Droid Sans"/>
              </a:rPr>
              <a:t>A</a:t>
            </a:r>
            <a:r>
              <a:rPr lang="es-419" sz="2200">
                <a:solidFill>
                  <a:srgbClr val="666666"/>
                </a:solidFill>
                <a:latin typeface="Droid Sans"/>
                <a:ea typeface="Droid Sans"/>
                <a:cs typeface="Droid Sans"/>
                <a:sym typeface="Droid Sans"/>
              </a:rPr>
              <a:t>ctualmente e</a:t>
            </a:r>
            <a:r>
              <a:rPr lang="es-419" sz="2200">
                <a:solidFill>
                  <a:srgbClr val="666666"/>
                </a:solidFill>
                <a:latin typeface="Droid Sans"/>
                <a:ea typeface="Droid Sans"/>
                <a:cs typeface="Droid Sans"/>
                <a:sym typeface="Droid Sans"/>
              </a:rPr>
              <a:t>l lenguaje R es utilizado por diversos profesionales de la </a:t>
            </a:r>
            <a:r>
              <a:rPr b="1" lang="es-419" sz="2200">
                <a:solidFill>
                  <a:srgbClr val="666666"/>
                </a:solidFill>
                <a:latin typeface="Droid Sans"/>
                <a:ea typeface="Droid Sans"/>
                <a:cs typeface="Droid Sans"/>
                <a:sym typeface="Droid Sans"/>
              </a:rPr>
              <a:t>biología</a:t>
            </a:r>
            <a:r>
              <a:rPr lang="es-419" sz="2200">
                <a:solidFill>
                  <a:srgbClr val="666666"/>
                </a:solidFill>
                <a:latin typeface="Droid Sans"/>
                <a:ea typeface="Droid Sans"/>
                <a:cs typeface="Droid Sans"/>
                <a:sym typeface="Droid Sans"/>
              </a:rPr>
              <a:t>, </a:t>
            </a:r>
            <a:r>
              <a:rPr b="1" lang="es-419" sz="2200">
                <a:solidFill>
                  <a:srgbClr val="666666"/>
                </a:solidFill>
                <a:latin typeface="Droid Sans"/>
                <a:ea typeface="Droid Sans"/>
                <a:cs typeface="Droid Sans"/>
                <a:sym typeface="Droid Sans"/>
              </a:rPr>
              <a:t>agricultura</a:t>
            </a:r>
            <a:r>
              <a:rPr lang="es-419" sz="2200">
                <a:solidFill>
                  <a:srgbClr val="666666"/>
                </a:solidFill>
                <a:latin typeface="Droid Sans"/>
                <a:ea typeface="Droid Sans"/>
                <a:cs typeface="Droid Sans"/>
                <a:sym typeface="Droid Sans"/>
              </a:rPr>
              <a:t>, economía, arqueología, sociales, física, entre otros.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600">
              <a:solidFill>
                <a:srgbClr val="666666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93700" lvl="0" marL="457200" rtl="0">
              <a:spcBef>
                <a:spcPts val="0"/>
              </a:spcBef>
              <a:buClr>
                <a:srgbClr val="666666"/>
              </a:buClr>
              <a:buSzPct val="118181"/>
              <a:buFont typeface="Cantarell"/>
              <a:buChar char="●"/>
            </a:pPr>
            <a:r>
              <a:rPr lang="es-419" sz="2200">
                <a:solidFill>
                  <a:srgbClr val="666666"/>
                </a:solidFill>
                <a:latin typeface="Droid Sans"/>
                <a:ea typeface="Droid Sans"/>
                <a:cs typeface="Droid Sans"/>
                <a:sym typeface="Droid Sans"/>
              </a:rPr>
              <a:t>R se ha posicionado en importantes journals </a:t>
            </a:r>
          </a:p>
          <a:p>
            <a:pPr lvl="0" rtl="0">
              <a:spcBef>
                <a:spcPts val="0"/>
              </a:spcBef>
              <a:buNone/>
            </a:pPr>
            <a:r>
              <a:rPr lang="es-419" sz="2200">
                <a:solidFill>
                  <a:srgbClr val="666666"/>
                </a:solidFill>
                <a:latin typeface="Droid Sans"/>
                <a:ea typeface="Droid Sans"/>
                <a:cs typeface="Droid Sans"/>
                <a:sym typeface="Droid Sans"/>
              </a:rPr>
              <a:t>       como</a:t>
            </a:r>
            <a:r>
              <a:rPr lang="es-419" sz="2200">
                <a:solidFill>
                  <a:srgbClr val="666666"/>
                </a:solidFill>
                <a:latin typeface="Cantarell"/>
                <a:ea typeface="Cantarell"/>
                <a:cs typeface="Cantarell"/>
                <a:sym typeface="Cantarell"/>
              </a:rPr>
              <a:t> </a:t>
            </a:r>
            <a:r>
              <a:rPr b="1" i="1" lang="es-419" sz="2200">
                <a:solidFill>
                  <a:srgbClr val="134F5C"/>
                </a:solidFill>
                <a:latin typeface="Lobster"/>
                <a:ea typeface="Lobster"/>
                <a:cs typeface="Lobster"/>
                <a:sym typeface="Lobster"/>
              </a:rPr>
              <a:t>Nature</a:t>
            </a:r>
            <a:r>
              <a:rPr lang="es-419" sz="2200">
                <a:solidFill>
                  <a:srgbClr val="666666"/>
                </a:solidFill>
                <a:latin typeface="Ubuntu"/>
                <a:ea typeface="Ubuntu"/>
                <a:cs typeface="Ubuntu"/>
                <a:sym typeface="Ubuntu"/>
              </a:rPr>
              <a:t> y </a:t>
            </a:r>
            <a:r>
              <a:rPr b="1" i="1" lang="es-419" sz="2200">
                <a:solidFill>
                  <a:srgbClr val="BF9000"/>
                </a:solidFill>
                <a:latin typeface="Coming Soon"/>
                <a:ea typeface="Coming Soon"/>
                <a:cs typeface="Coming Soon"/>
                <a:sym typeface="Coming Soon"/>
              </a:rPr>
              <a:t>PlosOne</a:t>
            </a:r>
            <a:r>
              <a:rPr lang="es-419" sz="2200">
                <a:solidFill>
                  <a:srgbClr val="666666"/>
                </a:solidFill>
                <a:latin typeface="Cantarell"/>
                <a:ea typeface="Cantarell"/>
                <a:cs typeface="Cantarell"/>
                <a:sym typeface="Cantarell"/>
              </a:rPr>
              <a:t>,</a:t>
            </a:r>
            <a:r>
              <a:rPr lang="es-419" sz="2200">
                <a:solidFill>
                  <a:srgbClr val="666666"/>
                </a:solidFill>
                <a:latin typeface="Droid Sans"/>
                <a:ea typeface="Droid Sans"/>
                <a:cs typeface="Droid Sans"/>
                <a:sym typeface="Droid Sans"/>
              </a:rPr>
              <a:t> ocupando el 2016 el</a:t>
            </a:r>
          </a:p>
          <a:p>
            <a:pPr lvl="0">
              <a:spcBef>
                <a:spcPts val="0"/>
              </a:spcBef>
              <a:buNone/>
            </a:pPr>
            <a:r>
              <a:rPr lang="es-419" sz="2200">
                <a:solidFill>
                  <a:srgbClr val="666666"/>
                </a:solidFill>
                <a:latin typeface="Droid Sans"/>
                <a:ea typeface="Droid Sans"/>
                <a:cs typeface="Droid Sans"/>
                <a:sym typeface="Droid Sans"/>
              </a:rPr>
              <a:t>       </a:t>
            </a:r>
            <a:r>
              <a:rPr b="1" lang="es-419" sz="2200">
                <a:solidFill>
                  <a:srgbClr val="351C75"/>
                </a:solidFill>
                <a:latin typeface="Droid Sans"/>
                <a:ea typeface="Droid Sans"/>
                <a:cs typeface="Droid Sans"/>
                <a:sym typeface="Droid Sans"/>
              </a:rPr>
              <a:t>1° lugar</a:t>
            </a:r>
            <a:r>
              <a:rPr lang="es-419" sz="2200">
                <a:solidFill>
                  <a:srgbClr val="666666"/>
                </a:solidFill>
                <a:latin typeface="Droid Sans"/>
                <a:ea typeface="Droid Sans"/>
                <a:cs typeface="Droid Sans"/>
                <a:sym typeface="Droid Sans"/>
              </a:rPr>
              <a:t> en referencias en uso de librerias</a:t>
            </a:r>
          </a:p>
          <a:p>
            <a:pPr lvl="0" rtl="0">
              <a:spcBef>
                <a:spcPts val="0"/>
              </a:spcBef>
              <a:buNone/>
            </a:pPr>
            <a:r>
              <a:rPr lang="es-419" sz="2200">
                <a:solidFill>
                  <a:srgbClr val="666666"/>
                </a:solidFill>
                <a:latin typeface="Droid Sans"/>
                <a:ea typeface="Droid Sans"/>
                <a:cs typeface="Droid Sans"/>
                <a:sym typeface="Droid Sans"/>
              </a:rPr>
              <a:t>       y graficos.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200">
              <a:solidFill>
                <a:srgbClr val="666666"/>
              </a:solidFill>
              <a:latin typeface="Ubuntu"/>
              <a:ea typeface="Ubuntu"/>
              <a:cs typeface="Ubuntu"/>
              <a:sym typeface="Ubuntu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600">
              <a:solidFill>
                <a:srgbClr val="666666"/>
              </a:solidFill>
              <a:latin typeface="Ubuntu"/>
              <a:ea typeface="Ubuntu"/>
              <a:cs typeface="Ubuntu"/>
              <a:sym typeface="Ubuntu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600">
              <a:solidFill>
                <a:srgbClr val="666666"/>
              </a:solidFill>
              <a:latin typeface="Ubuntu"/>
              <a:ea typeface="Ubuntu"/>
              <a:cs typeface="Ubuntu"/>
              <a:sym typeface="Ubuntu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600">
              <a:solidFill>
                <a:srgbClr val="666666"/>
              </a:solidFill>
              <a:latin typeface="Ubuntu"/>
              <a:ea typeface="Ubuntu"/>
              <a:cs typeface="Ubuntu"/>
              <a:sym typeface="Ubuntu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600">
              <a:solidFill>
                <a:srgbClr val="666666"/>
              </a:solidFill>
              <a:latin typeface="Ubuntu"/>
              <a:ea typeface="Ubuntu"/>
              <a:cs typeface="Ubuntu"/>
              <a:sym typeface="Ubuntu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600">
              <a:solidFill>
                <a:srgbClr val="666666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187" name="Shape 1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50625" y="1183274"/>
            <a:ext cx="1140675" cy="1136725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Shape 188"/>
          <p:cNvSpPr/>
          <p:nvPr/>
        </p:nvSpPr>
        <p:spPr>
          <a:xfrm>
            <a:off x="0" y="-51300"/>
            <a:ext cx="9144000" cy="823500"/>
          </a:xfrm>
          <a:prstGeom prst="rect">
            <a:avLst/>
          </a:prstGeom>
          <a:solidFill>
            <a:srgbClr val="10984A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189" name="Shape 189"/>
          <p:cNvGrpSpPr/>
          <p:nvPr/>
        </p:nvGrpSpPr>
        <p:grpSpPr>
          <a:xfrm>
            <a:off x="5818475" y="3218899"/>
            <a:ext cx="3251250" cy="1864000"/>
            <a:chOff x="5818475" y="3218899"/>
            <a:chExt cx="3251250" cy="1864000"/>
          </a:xfrm>
        </p:grpSpPr>
        <p:pic>
          <p:nvPicPr>
            <p:cNvPr id="190" name="Shape 19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399500" y="3218899"/>
              <a:ext cx="1670225" cy="18639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1" name="Shape 19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818475" y="4175575"/>
              <a:ext cx="2104074" cy="90732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EscudoUNALM02.gif" id="192" name="Shape 19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310700" y="-40525"/>
            <a:ext cx="810426" cy="82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434343"/>
        </a:solidFill>
      </p:bgPr>
    </p:bg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/>
          <p:nvPr/>
        </p:nvSpPr>
        <p:spPr>
          <a:xfrm>
            <a:off x="0" y="-51300"/>
            <a:ext cx="9144000" cy="585600"/>
          </a:xfrm>
          <a:prstGeom prst="rect">
            <a:avLst/>
          </a:prstGeom>
          <a:solidFill>
            <a:srgbClr val="10984A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EscudoUNALM02.gif" id="198" name="Shape 1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83624" y="-51300"/>
            <a:ext cx="560373" cy="585598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Shape 199"/>
          <p:cNvSpPr txBox="1"/>
          <p:nvPr/>
        </p:nvSpPr>
        <p:spPr>
          <a:xfrm>
            <a:off x="80850" y="544400"/>
            <a:ext cx="5340600" cy="51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Clr>
                <a:schemeClr val="dk1"/>
              </a:buClr>
              <a:buSzPct val="36666"/>
              <a:buFont typeface="Arial"/>
              <a:buNone/>
            </a:pPr>
            <a:r>
              <a:rPr lang="es-419" sz="3000">
                <a:solidFill>
                  <a:srgbClr val="E69138"/>
                </a:solidFill>
                <a:latin typeface="Lobster"/>
                <a:ea typeface="Lobster"/>
                <a:cs typeface="Lobster"/>
                <a:sym typeface="Lobster"/>
              </a:rPr>
              <a:t>R en la Industria e Investigación</a:t>
            </a:r>
          </a:p>
        </p:txBody>
      </p:sp>
      <p:grpSp>
        <p:nvGrpSpPr>
          <p:cNvPr id="200" name="Shape 200"/>
          <p:cNvGrpSpPr/>
          <p:nvPr/>
        </p:nvGrpSpPr>
        <p:grpSpPr>
          <a:xfrm>
            <a:off x="152399" y="984800"/>
            <a:ext cx="8221799" cy="4088561"/>
            <a:chOff x="152399" y="984800"/>
            <a:chExt cx="8221799" cy="4088561"/>
          </a:xfrm>
        </p:grpSpPr>
        <p:pic>
          <p:nvPicPr>
            <p:cNvPr id="201" name="Shape 20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52399" y="1192875"/>
              <a:ext cx="1457450" cy="14622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2" name="Shape 20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934722" y="1168600"/>
              <a:ext cx="1457450" cy="13925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3" name="Shape 203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749147" y="1168600"/>
              <a:ext cx="1457449" cy="13925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4" name="Shape 204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1983100" y="3463487"/>
              <a:ext cx="1798124" cy="16098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5" name="Shape 205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157049" y="2928525"/>
              <a:ext cx="1457450" cy="14622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6" name="Shape 206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5577825" y="984800"/>
              <a:ext cx="2780275" cy="13550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7" name="Shape 207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5577825" y="2470250"/>
              <a:ext cx="2780275" cy="923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8" name="Shape 208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5561725" y="3660175"/>
              <a:ext cx="2812473" cy="1136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9" name="Shape 209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3904400" y="3463500"/>
              <a:ext cx="1225999" cy="1136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0" name="Shape 210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1909099" y="2627175"/>
              <a:ext cx="3221299" cy="7275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FFFF"/>
        </a:solidFill>
      </p:bgPr>
    </p:bg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/>
          <p:nvPr/>
        </p:nvSpPr>
        <p:spPr>
          <a:xfrm>
            <a:off x="0" y="-51300"/>
            <a:ext cx="9144000" cy="823500"/>
          </a:xfrm>
          <a:prstGeom prst="rect">
            <a:avLst/>
          </a:prstGeom>
          <a:solidFill>
            <a:srgbClr val="10984A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EscudoUNALM02.gif" id="216" name="Shape 2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10700" y="-40525"/>
            <a:ext cx="810426" cy="82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Shape 2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4200" y="782975"/>
            <a:ext cx="8403275" cy="4360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/>
          <p:nvPr/>
        </p:nvSpPr>
        <p:spPr>
          <a:xfrm>
            <a:off x="0" y="-51300"/>
            <a:ext cx="9144000" cy="775800"/>
          </a:xfrm>
          <a:prstGeom prst="rect">
            <a:avLst/>
          </a:prstGeom>
          <a:solidFill>
            <a:srgbClr val="10984A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3" name="Shape 223"/>
          <p:cNvSpPr txBox="1"/>
          <p:nvPr/>
        </p:nvSpPr>
        <p:spPr>
          <a:xfrm>
            <a:off x="207750" y="724575"/>
            <a:ext cx="84933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36666"/>
              <a:buFont typeface="Arial"/>
              <a:buNone/>
            </a:pPr>
            <a:r>
              <a:rPr lang="es-419" sz="3000">
                <a:solidFill>
                  <a:srgbClr val="E69138"/>
                </a:solidFill>
                <a:latin typeface="Lobster"/>
                <a:ea typeface="Lobster"/>
                <a:cs typeface="Lobster"/>
                <a:sym typeface="Lobster"/>
              </a:rPr>
              <a:t>Aprendiendo R: </a:t>
            </a:r>
            <a:r>
              <a:rPr lang="es-419" sz="3000">
                <a:solidFill>
                  <a:srgbClr val="1155CC"/>
                </a:solidFill>
                <a:latin typeface="Lobster"/>
                <a:ea typeface="Lobster"/>
                <a:cs typeface="Lobster"/>
                <a:sym typeface="Lobster"/>
              </a:rPr>
              <a:t>Cuando empiezo a usar R</a:t>
            </a:r>
          </a:p>
        </p:txBody>
      </p:sp>
      <p:grpSp>
        <p:nvGrpSpPr>
          <p:cNvPr id="224" name="Shape 224"/>
          <p:cNvGrpSpPr/>
          <p:nvPr/>
        </p:nvGrpSpPr>
        <p:grpSpPr>
          <a:xfrm>
            <a:off x="328625" y="1499500"/>
            <a:ext cx="3911893" cy="3380525"/>
            <a:chOff x="328625" y="1499500"/>
            <a:chExt cx="3911893" cy="3380525"/>
          </a:xfrm>
        </p:grpSpPr>
        <p:pic>
          <p:nvPicPr>
            <p:cNvPr id="225" name="Shape 22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28625" y="1889175"/>
              <a:ext cx="3911893" cy="29908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6" name="Shape 226"/>
            <p:cNvSpPr/>
            <p:nvPr/>
          </p:nvSpPr>
          <p:spPr>
            <a:xfrm>
              <a:off x="1658150" y="1499500"/>
              <a:ext cx="1271700" cy="2475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rPr b="1" lang="es-419"/>
                <a:t>Expectativa</a:t>
              </a:r>
            </a:p>
          </p:txBody>
        </p:sp>
      </p:grpSp>
      <p:grpSp>
        <p:nvGrpSpPr>
          <p:cNvPr id="227" name="Shape 227"/>
          <p:cNvGrpSpPr/>
          <p:nvPr/>
        </p:nvGrpSpPr>
        <p:grpSpPr>
          <a:xfrm>
            <a:off x="5183351" y="1499500"/>
            <a:ext cx="3517750" cy="3405875"/>
            <a:chOff x="5183351" y="1499500"/>
            <a:chExt cx="3517750" cy="3405875"/>
          </a:xfrm>
        </p:grpSpPr>
        <p:pic>
          <p:nvPicPr>
            <p:cNvPr id="228" name="Shape 22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183351" y="1914525"/>
              <a:ext cx="3517750" cy="29908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9" name="Shape 229"/>
            <p:cNvSpPr/>
            <p:nvPr/>
          </p:nvSpPr>
          <p:spPr>
            <a:xfrm>
              <a:off x="6534950" y="1499500"/>
              <a:ext cx="1037100" cy="2475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b="1" lang="es-419"/>
                <a:t>Realidad</a:t>
              </a:r>
            </a:p>
          </p:txBody>
        </p:sp>
      </p:grpSp>
      <p:pic>
        <p:nvPicPr>
          <p:cNvPr descr="EscudoUNALM02.gif" id="230" name="Shape 2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10700" y="-40525"/>
            <a:ext cx="810426" cy="775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Shape 2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01421"/>
            <a:ext cx="9144000" cy="4302658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Shape 236"/>
          <p:cNvSpPr/>
          <p:nvPr/>
        </p:nvSpPr>
        <p:spPr>
          <a:xfrm>
            <a:off x="0" y="-51300"/>
            <a:ext cx="9144000" cy="823500"/>
          </a:xfrm>
          <a:prstGeom prst="rect">
            <a:avLst/>
          </a:prstGeom>
          <a:solidFill>
            <a:srgbClr val="10984A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EscudoUNALM02.gif" id="237" name="Shape 2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10700" y="-40525"/>
            <a:ext cx="810426" cy="82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EFEFEF"/>
        </a:solidFill>
      </p:bgPr>
    </p:bg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/>
          <p:nvPr/>
        </p:nvSpPr>
        <p:spPr>
          <a:xfrm>
            <a:off x="0" y="-51300"/>
            <a:ext cx="9144000" cy="775800"/>
          </a:xfrm>
          <a:prstGeom prst="rect">
            <a:avLst/>
          </a:prstGeom>
          <a:solidFill>
            <a:srgbClr val="10984A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243" name="Shape 243"/>
          <p:cNvGrpSpPr/>
          <p:nvPr/>
        </p:nvGrpSpPr>
        <p:grpSpPr>
          <a:xfrm>
            <a:off x="630275" y="762650"/>
            <a:ext cx="7513275" cy="1308249"/>
            <a:chOff x="630275" y="762650"/>
            <a:chExt cx="7513275" cy="1308249"/>
          </a:xfrm>
        </p:grpSpPr>
        <p:pic>
          <p:nvPicPr>
            <p:cNvPr id="244" name="Shape 24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896100" y="762650"/>
              <a:ext cx="1247450" cy="13082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5" name="Shape 245"/>
            <p:cNvSpPr txBox="1"/>
            <p:nvPr/>
          </p:nvSpPr>
          <p:spPr>
            <a:xfrm>
              <a:off x="630275" y="1091725"/>
              <a:ext cx="6482700" cy="75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indent="-228600" lvl="0" marL="457200" rtl="0">
                <a:spcBef>
                  <a:spcPts val="0"/>
                </a:spcBef>
                <a:buClr>
                  <a:schemeClr val="dk1"/>
                </a:buClr>
                <a:buFont typeface="Lobster"/>
                <a:buChar char="●"/>
              </a:pPr>
              <a:r>
                <a:rPr lang="es-419">
                  <a:solidFill>
                    <a:schemeClr val="dk1"/>
                  </a:solidFill>
                  <a:latin typeface="Lobster"/>
                  <a:ea typeface="Lobster"/>
                  <a:cs typeface="Lobster"/>
                  <a:sym typeface="Lobster"/>
                </a:rPr>
                <a:t>No desanimarse si no funcionan las cosas, siempre síguelo intentando.</a:t>
              </a:r>
            </a:p>
          </p:txBody>
        </p:sp>
      </p:grpSp>
      <p:grpSp>
        <p:nvGrpSpPr>
          <p:cNvPr id="246" name="Shape 246"/>
          <p:cNvGrpSpPr/>
          <p:nvPr/>
        </p:nvGrpSpPr>
        <p:grpSpPr>
          <a:xfrm>
            <a:off x="650200" y="1801525"/>
            <a:ext cx="7852425" cy="2233399"/>
            <a:chOff x="650200" y="1801525"/>
            <a:chExt cx="7852425" cy="2233399"/>
          </a:xfrm>
        </p:grpSpPr>
        <p:pic>
          <p:nvPicPr>
            <p:cNvPr id="247" name="Shape 24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177800" y="2155775"/>
              <a:ext cx="1324825" cy="18791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8" name="Shape 248"/>
            <p:cNvSpPr txBox="1"/>
            <p:nvPr/>
          </p:nvSpPr>
          <p:spPr>
            <a:xfrm>
              <a:off x="650200" y="1801525"/>
              <a:ext cx="6482700" cy="155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indent="-228600" lvl="0" marL="457200" rtl="0">
                <a:spcBef>
                  <a:spcPts val="0"/>
                </a:spcBef>
                <a:buClr>
                  <a:schemeClr val="dk1"/>
                </a:buClr>
                <a:buFont typeface="Droid Sans"/>
                <a:buChar char="●"/>
              </a:pPr>
              <a:r>
                <a:rPr lang="es-419">
                  <a:solidFill>
                    <a:schemeClr val="dk1"/>
                  </a:solidFill>
                  <a:latin typeface="Droid Sans"/>
                  <a:ea typeface="Droid Sans"/>
                  <a:cs typeface="Droid Sans"/>
                  <a:sym typeface="Droid Sans"/>
                </a:rPr>
                <a:t>Buscar cursos en línea gratuitos</a:t>
              </a:r>
            </a:p>
            <a:p>
              <a:pPr indent="387350" lvl="0" marL="457200" rtl="0">
                <a:spcBef>
                  <a:spcPts val="0"/>
                </a:spcBef>
                <a:buClr>
                  <a:schemeClr val="dk1"/>
                </a:buClr>
                <a:buFont typeface="Arial"/>
                <a:buNone/>
              </a:pPr>
              <a:r>
                <a:rPr lang="es-419" u="sng">
                  <a:solidFill>
                    <a:srgbClr val="434343"/>
                  </a:solidFill>
                  <a:latin typeface="Droid Sans"/>
                  <a:ea typeface="Droid Sans"/>
                  <a:cs typeface="Droid Sans"/>
                  <a:sym typeface="Droid Sans"/>
                  <a:hlinkClick r:id="rId5"/>
                </a:rPr>
                <a:t>https://www.datacamp.com/</a:t>
              </a:r>
            </a:p>
            <a:p>
              <a:pPr lvl="0">
                <a:spcBef>
                  <a:spcPts val="0"/>
                </a:spcBef>
                <a:buClr>
                  <a:schemeClr val="dk1"/>
                </a:buClr>
                <a:buFont typeface="Arial"/>
                <a:buNone/>
              </a:pPr>
              <a:r>
                <a:rPr lang="es-419">
                  <a:solidFill>
                    <a:srgbClr val="434343"/>
                  </a:solidFill>
                  <a:latin typeface="Droid Sans"/>
                  <a:ea typeface="Droid Sans"/>
                  <a:cs typeface="Droid Sans"/>
                  <a:sym typeface="Droid Sans"/>
                </a:rPr>
                <a:t>		</a:t>
              </a:r>
              <a:r>
                <a:rPr lang="es-419" u="sng">
                  <a:solidFill>
                    <a:srgbClr val="434343"/>
                  </a:solidFill>
                  <a:latin typeface="Droid Sans"/>
                  <a:ea typeface="Droid Sans"/>
                  <a:cs typeface="Droid Sans"/>
                  <a:sym typeface="Droid Sans"/>
                  <a:hlinkClick r:id="rId6"/>
                </a:rPr>
                <a:t>http://r4ds.had.co.nz/</a:t>
              </a:r>
            </a:p>
            <a:p>
              <a:pPr indent="-69850" lvl="0" marL="914400" rtl="0">
                <a:spcBef>
                  <a:spcPts val="0"/>
                </a:spcBef>
                <a:buClr>
                  <a:schemeClr val="dk1"/>
                </a:buClr>
                <a:buFont typeface="Arial"/>
                <a:buNone/>
              </a:pPr>
              <a:r>
                <a:rPr lang="es-419" u="sng">
                  <a:solidFill>
                    <a:srgbClr val="434343"/>
                  </a:solidFill>
                  <a:latin typeface="Droid Sans"/>
                  <a:ea typeface="Droid Sans"/>
                  <a:cs typeface="Droid Sans"/>
                  <a:sym typeface="Droid Sans"/>
                  <a:hlinkClick r:id="rId7"/>
                </a:rPr>
                <a:t>https://www.edx.org/course/introduction-r-data-science-microsoft-dat204x-0</a:t>
              </a:r>
            </a:p>
            <a:p>
              <a:pPr indent="-69850" lvl="0" marL="914400" rtl="0">
                <a:spcBef>
                  <a:spcPts val="0"/>
                </a:spcBef>
                <a:buClr>
                  <a:schemeClr val="dk1"/>
                </a:buClr>
                <a:buFont typeface="Arial"/>
                <a:buNone/>
              </a:pPr>
              <a:r>
                <a:rPr lang="es-419" u="sng">
                  <a:solidFill>
                    <a:srgbClr val="434343"/>
                  </a:solidFill>
                  <a:latin typeface="Droid Sans"/>
                  <a:ea typeface="Droid Sans"/>
                  <a:cs typeface="Droid Sans"/>
                  <a:sym typeface="Droid Sans"/>
                  <a:hlinkClick r:id="rId8"/>
                </a:rPr>
                <a:t>https://www.coursera.org/learn/r-programming#syllabus</a:t>
              </a:r>
            </a:p>
          </p:txBody>
        </p:sp>
      </p:grpSp>
      <p:grpSp>
        <p:nvGrpSpPr>
          <p:cNvPr id="249" name="Shape 249"/>
          <p:cNvGrpSpPr/>
          <p:nvPr/>
        </p:nvGrpSpPr>
        <p:grpSpPr>
          <a:xfrm>
            <a:off x="806850" y="3226649"/>
            <a:ext cx="6482700" cy="1750174"/>
            <a:chOff x="806850" y="3226650"/>
            <a:chExt cx="6482700" cy="1750174"/>
          </a:xfrm>
        </p:grpSpPr>
        <p:pic>
          <p:nvPicPr>
            <p:cNvPr id="250" name="Shape 250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1190624" y="3668575"/>
              <a:ext cx="5362674" cy="13082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1" name="Shape 251"/>
            <p:cNvSpPr txBox="1"/>
            <p:nvPr/>
          </p:nvSpPr>
          <p:spPr>
            <a:xfrm>
              <a:off x="806850" y="3226650"/>
              <a:ext cx="6482700" cy="75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indent="-228600" lvl="0" marL="457200">
                <a:spcBef>
                  <a:spcPts val="0"/>
                </a:spcBef>
                <a:buFont typeface="Chelsea Market"/>
                <a:buChar char="●"/>
              </a:pPr>
              <a:r>
                <a:rPr b="1" lang="es-419">
                  <a:latin typeface="Chelsea Market"/>
                  <a:ea typeface="Chelsea Market"/>
                  <a:cs typeface="Chelsea Market"/>
                  <a:sym typeface="Chelsea Market"/>
                </a:rPr>
                <a:t>Cuando tengas dudas, recuerda que siempre tienes un amigo:</a:t>
              </a: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/>
          <p:nvPr/>
        </p:nvSpPr>
        <p:spPr>
          <a:xfrm>
            <a:off x="0" y="-51300"/>
            <a:ext cx="9144000" cy="298800"/>
          </a:xfrm>
          <a:prstGeom prst="rect">
            <a:avLst/>
          </a:prstGeom>
          <a:solidFill>
            <a:srgbClr val="10984A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7" name="Shape 257"/>
          <p:cNvSpPr txBox="1"/>
          <p:nvPr/>
        </p:nvSpPr>
        <p:spPr>
          <a:xfrm>
            <a:off x="448525" y="506475"/>
            <a:ext cx="8521500" cy="40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s-419" sz="8000">
                <a:solidFill>
                  <a:srgbClr val="FF9900"/>
                </a:solidFill>
                <a:latin typeface="Lobster"/>
                <a:ea typeface="Lobster"/>
                <a:cs typeface="Lobster"/>
                <a:sym typeface="Lobster"/>
              </a:rPr>
              <a:t>Lenguaje </a:t>
            </a:r>
            <a:r>
              <a:rPr lang="es-419" sz="8000">
                <a:solidFill>
                  <a:srgbClr val="6FA8DC"/>
                </a:solidFill>
                <a:latin typeface="Lobster"/>
                <a:ea typeface="Lobster"/>
                <a:cs typeface="Lobster"/>
                <a:sym typeface="Lobster"/>
              </a:rPr>
              <a:t>R</a:t>
            </a:r>
          </a:p>
          <a:p>
            <a:pPr lvl="0" rtl="0" algn="ctr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s-419" sz="8000">
                <a:solidFill>
                  <a:srgbClr val="FCFCFF"/>
                </a:solidFill>
                <a:latin typeface="Lobster"/>
                <a:ea typeface="Lobster"/>
                <a:cs typeface="Lobster"/>
                <a:sym typeface="Lobster"/>
              </a:rPr>
              <a:t>1-Introducción</a:t>
            </a:r>
            <a:r>
              <a:rPr lang="es-419" sz="12000">
                <a:solidFill>
                  <a:srgbClr val="FCFCFF"/>
                </a:solidFill>
                <a:latin typeface="Lobster"/>
                <a:ea typeface="Lobster"/>
                <a:cs typeface="Lobster"/>
                <a:sym typeface="Lobster"/>
              </a:rPr>
              <a:t> </a:t>
            </a:r>
            <a:r>
              <a:rPr lang="es-419" sz="12000">
                <a:solidFill>
                  <a:srgbClr val="FF9900"/>
                </a:solidFill>
                <a:latin typeface="Lobster"/>
                <a:ea typeface="Lobster"/>
                <a:cs typeface="Lobster"/>
                <a:sym typeface="Lobster"/>
              </a:rPr>
              <a:t> </a:t>
            </a:r>
          </a:p>
        </p:txBody>
      </p:sp>
      <p:pic>
        <p:nvPicPr>
          <p:cNvPr descr="EscudoUNALM02.gif" id="258" name="Shape 2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10700" y="-40525"/>
            <a:ext cx="810426" cy="82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/>
          <p:nvPr/>
        </p:nvSpPr>
        <p:spPr>
          <a:xfrm>
            <a:off x="85650" y="4026675"/>
            <a:ext cx="247500" cy="2025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64" name="Shape 2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000" y="-33762"/>
            <a:ext cx="9212448" cy="5211024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Shape 265"/>
          <p:cNvSpPr txBox="1"/>
          <p:nvPr/>
        </p:nvSpPr>
        <p:spPr>
          <a:xfrm>
            <a:off x="1817950" y="1586975"/>
            <a:ext cx="2999100" cy="585300"/>
          </a:xfrm>
          <a:prstGeom prst="rect">
            <a:avLst/>
          </a:prstGeom>
          <a:solidFill>
            <a:srgbClr val="F9CB9C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indent="-355600" lvl="0" marL="457200" algn="ctr">
              <a:spcBef>
                <a:spcPts val="0"/>
              </a:spcBef>
              <a:buSzPct val="100000"/>
              <a:buFont typeface="Cantarell"/>
              <a:buAutoNum type="arabicParenR"/>
            </a:pPr>
            <a:r>
              <a:rPr b="1" lang="es-419" sz="2000">
                <a:latin typeface="Cantarell"/>
                <a:ea typeface="Cantarell"/>
                <a:cs typeface="Cantarell"/>
                <a:sym typeface="Cantarell"/>
              </a:rPr>
              <a:t>Editor de </a:t>
            </a:r>
            <a:r>
              <a:rPr b="1" lang="es-419" sz="2000">
                <a:latin typeface="Cantarell"/>
                <a:ea typeface="Cantarell"/>
                <a:cs typeface="Cantarell"/>
                <a:sym typeface="Cantarell"/>
              </a:rPr>
              <a:t>Código</a:t>
            </a:r>
          </a:p>
        </p:txBody>
      </p:sp>
      <p:sp>
        <p:nvSpPr>
          <p:cNvPr id="266" name="Shape 266"/>
          <p:cNvSpPr txBox="1"/>
          <p:nvPr/>
        </p:nvSpPr>
        <p:spPr>
          <a:xfrm>
            <a:off x="1438800" y="4086875"/>
            <a:ext cx="4060500" cy="7125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rgbClr val="1C4587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s-419" sz="2000">
                <a:latin typeface="Cantarell"/>
                <a:ea typeface="Cantarell"/>
                <a:cs typeface="Cantarell"/>
                <a:sym typeface="Cantarell"/>
              </a:rPr>
              <a:t>2) Consola: Muestra los resultados</a:t>
            </a:r>
          </a:p>
        </p:txBody>
      </p:sp>
      <p:sp>
        <p:nvSpPr>
          <p:cNvPr id="267" name="Shape 267"/>
          <p:cNvSpPr txBox="1"/>
          <p:nvPr/>
        </p:nvSpPr>
        <p:spPr>
          <a:xfrm>
            <a:off x="7146875" y="1586975"/>
            <a:ext cx="1760700" cy="7125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2000">
                <a:latin typeface="Cantarell"/>
                <a:ea typeface="Cantarell"/>
                <a:cs typeface="Cantarell"/>
                <a:sym typeface="Cantarell"/>
              </a:rPr>
              <a:t>3</a:t>
            </a:r>
            <a:r>
              <a:rPr b="1" lang="es-419" sz="2000">
                <a:latin typeface="Cantarell"/>
                <a:ea typeface="Cantarell"/>
                <a:cs typeface="Cantarell"/>
                <a:sym typeface="Cantarell"/>
              </a:rPr>
              <a:t>) </a:t>
            </a:r>
            <a:r>
              <a:rPr lang="es-419" sz="2000">
                <a:latin typeface="Cantarell"/>
                <a:ea typeface="Cantarell"/>
                <a:cs typeface="Cantarell"/>
                <a:sym typeface="Cantarell"/>
              </a:rPr>
              <a:t>Ambiente de Variables</a:t>
            </a:r>
          </a:p>
        </p:txBody>
      </p:sp>
      <p:sp>
        <p:nvSpPr>
          <p:cNvPr id="268" name="Shape 268"/>
          <p:cNvSpPr/>
          <p:nvPr/>
        </p:nvSpPr>
        <p:spPr>
          <a:xfrm>
            <a:off x="-62350" y="3598075"/>
            <a:ext cx="776700" cy="585300"/>
          </a:xfrm>
          <a:prstGeom prst="ellipse">
            <a:avLst/>
          </a:prstGeom>
          <a:noFill/>
          <a:ln cap="flat" cmpd="sng" w="19050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9" name="Shape 269"/>
          <p:cNvSpPr txBox="1"/>
          <p:nvPr/>
        </p:nvSpPr>
        <p:spPr>
          <a:xfrm>
            <a:off x="6955550" y="3320200"/>
            <a:ext cx="1868400" cy="16656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s-419" sz="2000">
                <a:latin typeface="Cantarell"/>
                <a:ea typeface="Cantarell"/>
                <a:cs typeface="Cantarell"/>
                <a:sym typeface="Cantarell"/>
              </a:rPr>
              <a:t>4)</a:t>
            </a:r>
          </a:p>
          <a:p>
            <a:pPr lvl="0">
              <a:spcBef>
                <a:spcPts val="0"/>
              </a:spcBef>
              <a:buNone/>
            </a:pPr>
            <a:r>
              <a:rPr b="1" lang="es-419" sz="2000">
                <a:latin typeface="Cantarell"/>
                <a:ea typeface="Cantarell"/>
                <a:cs typeface="Cantarell"/>
                <a:sym typeface="Cantarell"/>
              </a:rPr>
              <a:t>-Librerias</a:t>
            </a:r>
          </a:p>
          <a:p>
            <a:pPr lvl="0">
              <a:spcBef>
                <a:spcPts val="0"/>
              </a:spcBef>
              <a:buNone/>
            </a:pPr>
            <a:r>
              <a:rPr b="1" lang="es-419" sz="2000">
                <a:latin typeface="Cantarell"/>
                <a:ea typeface="Cantarell"/>
                <a:cs typeface="Cantarell"/>
                <a:sym typeface="Cantarell"/>
              </a:rPr>
              <a:t>-Archivos</a:t>
            </a:r>
          </a:p>
          <a:p>
            <a:pPr lvl="0">
              <a:spcBef>
                <a:spcPts val="0"/>
              </a:spcBef>
              <a:buNone/>
            </a:pPr>
            <a:r>
              <a:rPr b="1" lang="es-419" sz="2000">
                <a:latin typeface="Cantarell"/>
                <a:ea typeface="Cantarell"/>
                <a:cs typeface="Cantarell"/>
                <a:sym typeface="Cantarell"/>
              </a:rPr>
              <a:t>-</a:t>
            </a:r>
            <a:r>
              <a:rPr b="1" lang="es-419" sz="2000">
                <a:latin typeface="Cantarell"/>
                <a:ea typeface="Cantarell"/>
                <a:cs typeface="Cantarell"/>
                <a:sym typeface="Cantarell"/>
              </a:rPr>
              <a:t>Gráficos</a:t>
            </a:r>
          </a:p>
          <a:p>
            <a:pPr lvl="0">
              <a:spcBef>
                <a:spcPts val="0"/>
              </a:spcBef>
              <a:buNone/>
            </a:pPr>
            <a:r>
              <a:rPr b="1" lang="es-419" sz="2000">
                <a:latin typeface="Cantarell"/>
                <a:ea typeface="Cantarell"/>
                <a:cs typeface="Cantarell"/>
                <a:sym typeface="Cantarell"/>
              </a:rPr>
              <a:t>-Ayuda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EFEFEF"/>
        </a:solid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 txBox="1"/>
          <p:nvPr/>
        </p:nvSpPr>
        <p:spPr>
          <a:xfrm>
            <a:off x="580900" y="1038750"/>
            <a:ext cx="7843500" cy="2926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419" sz="2600">
                <a:solidFill>
                  <a:srgbClr val="E69138"/>
                </a:solidFill>
                <a:latin typeface="Lobster"/>
                <a:ea typeface="Lobster"/>
                <a:cs typeface="Lobster"/>
                <a:sym typeface="Lobster"/>
              </a:rPr>
              <a:t>Motivación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666666"/>
              </a:solidFill>
            </a:endParaRPr>
          </a:p>
          <a:p>
            <a:pPr lvl="0" rtl="0" algn="just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55000"/>
              <a:buFont typeface="Arial"/>
              <a:buNone/>
            </a:pPr>
            <a:r>
              <a:rPr lang="es-419" sz="2000">
                <a:solidFill>
                  <a:srgbClr val="666666"/>
                </a:solidFill>
              </a:rPr>
              <a:t>Actualmente una gran cantidad investigadores a nivel mundial incluyen en sus flujos de trabajo o workflows herramientas computacionales para el acceso, análisis y reproducción de datos en sus investigaciones. Sin embargo, en Perú, son muy pocas las iniciativas que incorporan estas metodologías. El proyecto de </a:t>
            </a:r>
            <a:r>
              <a:rPr i="1" lang="es-419" sz="2000">
                <a:solidFill>
                  <a:srgbClr val="3C78D8"/>
                </a:solidFill>
              </a:rPr>
              <a:t>Agroinformatica</a:t>
            </a:r>
            <a:r>
              <a:rPr lang="es-419" sz="2000">
                <a:solidFill>
                  <a:srgbClr val="3C78D8"/>
                </a:solidFill>
              </a:rPr>
              <a:t>-UNALM</a:t>
            </a:r>
            <a:r>
              <a:rPr lang="es-419" sz="2000">
                <a:solidFill>
                  <a:srgbClr val="666666"/>
                </a:solidFill>
              </a:rPr>
              <a:t> trata de incorporar un nuevo paradigma de investigación, el cual trata de responder a la demanda de ciencia de datos en agricultura.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55000"/>
              <a:buFont typeface="Arial"/>
              <a:buNone/>
            </a:pPr>
            <a:r>
              <a:rPr lang="es-419" sz="2000">
                <a:solidFill>
                  <a:srgbClr val="666666"/>
                </a:solidFill>
              </a:rPr>
              <a:t>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666666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666666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666666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666666"/>
              </a:solidFill>
            </a:endParaRPr>
          </a:p>
          <a:p>
            <a:pPr lvl="0" rt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t/>
            </a:r>
            <a:endParaRPr sz="2000">
              <a:solidFill>
                <a:srgbClr val="666666"/>
              </a:solidFill>
            </a:endParaRPr>
          </a:p>
        </p:txBody>
      </p:sp>
      <p:sp>
        <p:nvSpPr>
          <p:cNvPr id="113" name="Shape 113"/>
          <p:cNvSpPr/>
          <p:nvPr/>
        </p:nvSpPr>
        <p:spPr>
          <a:xfrm>
            <a:off x="0" y="-51300"/>
            <a:ext cx="9144000" cy="823500"/>
          </a:xfrm>
          <a:prstGeom prst="rect">
            <a:avLst/>
          </a:prstGeom>
          <a:solidFill>
            <a:srgbClr val="10984A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EscudoUNALM02.gif" id="114" name="Shape 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10700" y="-40525"/>
            <a:ext cx="810426" cy="82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EFEFEF"/>
        </a:solidFill>
      </p:bgPr>
    </p:bg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 txBox="1"/>
          <p:nvPr/>
        </p:nvSpPr>
        <p:spPr>
          <a:xfrm>
            <a:off x="431200" y="808475"/>
            <a:ext cx="8486100" cy="41265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419" sz="3000">
                <a:solidFill>
                  <a:srgbClr val="E69138"/>
                </a:solidFill>
                <a:latin typeface="Lobster"/>
                <a:ea typeface="Lobster"/>
                <a:cs typeface="Lobster"/>
                <a:sym typeface="Lobster"/>
              </a:rPr>
              <a:t>Componentes del Lenguaje</a:t>
            </a:r>
            <a:r>
              <a:rPr lang="es-419" sz="3000">
                <a:solidFill>
                  <a:srgbClr val="E69138"/>
                </a:solidFill>
                <a:latin typeface="Lobster"/>
                <a:ea typeface="Lobster"/>
                <a:cs typeface="Lobster"/>
                <a:sym typeface="Lobster"/>
              </a:rPr>
              <a:t> </a:t>
            </a:r>
            <a:r>
              <a:rPr i="1" lang="es-419" sz="3000">
                <a:solidFill>
                  <a:srgbClr val="E69138"/>
                </a:solidFill>
                <a:latin typeface="Lobster"/>
                <a:ea typeface="Lobster"/>
                <a:cs typeface="Lobster"/>
                <a:sym typeface="Lobster"/>
              </a:rPr>
              <a:t>R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600">
              <a:solidFill>
                <a:srgbClr val="E69138"/>
              </a:solidFill>
            </a:endParaRPr>
          </a:p>
          <a:p>
            <a:pPr indent="-393700" lvl="0" marL="457200" rtl="0">
              <a:lnSpc>
                <a:spcPct val="115000"/>
              </a:lnSpc>
              <a:spcBef>
                <a:spcPts val="0"/>
              </a:spcBef>
              <a:buClr>
                <a:srgbClr val="666666"/>
              </a:buClr>
              <a:buSzPct val="100000"/>
              <a:buFont typeface="Ubuntu"/>
              <a:buAutoNum type="arabicPeriod"/>
            </a:pPr>
            <a:r>
              <a:rPr b="1" lang="es-419" sz="2600">
                <a:solidFill>
                  <a:srgbClr val="666666"/>
                </a:solidFill>
                <a:latin typeface="Ubuntu"/>
                <a:ea typeface="Ubuntu"/>
                <a:cs typeface="Ubuntu"/>
                <a:sym typeface="Ubuntu"/>
              </a:rPr>
              <a:t>El editor</a:t>
            </a:r>
            <a:r>
              <a:rPr lang="es-419" sz="2600">
                <a:solidFill>
                  <a:srgbClr val="666666"/>
                </a:solidFill>
                <a:latin typeface="Ubuntu"/>
                <a:ea typeface="Ubuntu"/>
                <a:cs typeface="Ubuntu"/>
                <a:sym typeface="Ubuntu"/>
              </a:rPr>
              <a:t>: El espacio donde codificamos.</a:t>
            </a:r>
          </a:p>
          <a:p>
            <a:pPr indent="-393700" lvl="0" marL="457200" rtl="0">
              <a:lnSpc>
                <a:spcPct val="115000"/>
              </a:lnSpc>
              <a:spcBef>
                <a:spcPts val="0"/>
              </a:spcBef>
              <a:buClr>
                <a:srgbClr val="666666"/>
              </a:buClr>
              <a:buSzPct val="100000"/>
              <a:buFont typeface="Ubuntu"/>
              <a:buAutoNum type="arabicPeriod"/>
            </a:pPr>
            <a:r>
              <a:rPr b="1" lang="es-419" sz="2600">
                <a:solidFill>
                  <a:srgbClr val="3C78D8"/>
                </a:solidFill>
                <a:latin typeface="Ubuntu"/>
                <a:ea typeface="Ubuntu"/>
                <a:cs typeface="Ubuntu"/>
                <a:sym typeface="Ubuntu"/>
              </a:rPr>
              <a:t>La consola</a:t>
            </a:r>
            <a:r>
              <a:rPr lang="es-419" sz="2600">
                <a:solidFill>
                  <a:srgbClr val="666666"/>
                </a:solidFill>
                <a:latin typeface="Ubuntu"/>
                <a:ea typeface="Ubuntu"/>
                <a:cs typeface="Ubuntu"/>
                <a:sym typeface="Ubuntu"/>
              </a:rPr>
              <a:t>: El espacio donde operamos y vemos el resultado (empieza con el simbolo </a:t>
            </a:r>
            <a:r>
              <a:rPr b="1" lang="es-419" sz="3000">
                <a:solidFill>
                  <a:srgbClr val="CC0000"/>
                </a:solidFill>
                <a:latin typeface="Ubuntu"/>
                <a:ea typeface="Ubuntu"/>
                <a:cs typeface="Ubuntu"/>
                <a:sym typeface="Ubuntu"/>
              </a:rPr>
              <a:t>&gt;</a:t>
            </a:r>
            <a:r>
              <a:rPr lang="es-419" sz="2600">
                <a:solidFill>
                  <a:srgbClr val="666666"/>
                </a:solidFill>
                <a:latin typeface="Ubuntu"/>
                <a:ea typeface="Ubuntu"/>
                <a:cs typeface="Ubuntu"/>
                <a:sym typeface="Ubuntu"/>
              </a:rPr>
              <a:t>).</a:t>
            </a:r>
          </a:p>
          <a:p>
            <a:pPr indent="-393700" lvl="0" marL="457200" rtl="0">
              <a:lnSpc>
                <a:spcPct val="115000"/>
              </a:lnSpc>
              <a:spcBef>
                <a:spcPts val="0"/>
              </a:spcBef>
              <a:buClr>
                <a:srgbClr val="666666"/>
              </a:buClr>
              <a:buSzPct val="100000"/>
              <a:buFont typeface="Ubuntu"/>
              <a:buAutoNum type="arabicPeriod"/>
            </a:pPr>
            <a:r>
              <a:rPr b="1" lang="es-419" sz="2600">
                <a:solidFill>
                  <a:srgbClr val="BF9000"/>
                </a:solidFill>
                <a:latin typeface="Ubuntu"/>
                <a:ea typeface="Ubuntu"/>
                <a:cs typeface="Ubuntu"/>
                <a:sym typeface="Ubuntu"/>
              </a:rPr>
              <a:t>Ambiente de Variables</a:t>
            </a:r>
            <a:r>
              <a:rPr lang="es-419" sz="2600">
                <a:solidFill>
                  <a:srgbClr val="666666"/>
                </a:solidFill>
                <a:latin typeface="Ubuntu"/>
                <a:ea typeface="Ubuntu"/>
                <a:cs typeface="Ubuntu"/>
                <a:sym typeface="Ubuntu"/>
              </a:rPr>
              <a:t>: El espacio de las variables (luego explicaremos)</a:t>
            </a:r>
          </a:p>
          <a:p>
            <a:pPr indent="-393700" lvl="0" marL="457200" rtl="0">
              <a:lnSpc>
                <a:spcPct val="115000"/>
              </a:lnSpc>
              <a:spcBef>
                <a:spcPts val="0"/>
              </a:spcBef>
              <a:buClr>
                <a:srgbClr val="666666"/>
              </a:buClr>
              <a:buSzPct val="100000"/>
              <a:buFont typeface="Ubuntu"/>
              <a:buAutoNum type="arabicPeriod"/>
            </a:pPr>
            <a:r>
              <a:rPr lang="es-419" sz="2600">
                <a:solidFill>
                  <a:srgbClr val="666666"/>
                </a:solidFill>
                <a:latin typeface="Ubuntu"/>
                <a:ea typeface="Ubuntu"/>
                <a:cs typeface="Ubuntu"/>
                <a:sym typeface="Ubuntu"/>
              </a:rPr>
              <a:t>El visualizador de </a:t>
            </a:r>
            <a:r>
              <a:rPr b="1" lang="es-419" sz="2600">
                <a:solidFill>
                  <a:srgbClr val="38761D"/>
                </a:solidFill>
                <a:latin typeface="Ubuntu"/>
                <a:ea typeface="Ubuntu"/>
                <a:cs typeface="Ubuntu"/>
                <a:sym typeface="Ubuntu"/>
              </a:rPr>
              <a:t>librerías</a:t>
            </a:r>
            <a:r>
              <a:rPr lang="es-419" sz="2600">
                <a:solidFill>
                  <a:srgbClr val="38761D"/>
                </a:solidFill>
                <a:latin typeface="Ubuntu"/>
                <a:ea typeface="Ubuntu"/>
                <a:cs typeface="Ubuntu"/>
                <a:sym typeface="Ubuntu"/>
              </a:rPr>
              <a:t>(</a:t>
            </a:r>
            <a:r>
              <a:rPr b="1" lang="es-419" sz="2600">
                <a:solidFill>
                  <a:srgbClr val="38761D"/>
                </a:solidFill>
                <a:latin typeface="Ubuntu"/>
                <a:ea typeface="Ubuntu"/>
                <a:cs typeface="Ubuntu"/>
                <a:sym typeface="Ubuntu"/>
              </a:rPr>
              <a:t>paquetes</a:t>
            </a:r>
            <a:r>
              <a:rPr lang="es-419" sz="2600">
                <a:solidFill>
                  <a:srgbClr val="38761D"/>
                </a:solidFill>
                <a:latin typeface="Ubuntu"/>
                <a:ea typeface="Ubuntu"/>
                <a:cs typeface="Ubuntu"/>
                <a:sym typeface="Ubuntu"/>
              </a:rPr>
              <a:t>), </a:t>
            </a:r>
            <a:r>
              <a:rPr b="1" lang="es-419" sz="2600">
                <a:solidFill>
                  <a:srgbClr val="38761D"/>
                </a:solidFill>
                <a:latin typeface="Ubuntu"/>
                <a:ea typeface="Ubuntu"/>
                <a:cs typeface="Ubuntu"/>
                <a:sym typeface="Ubuntu"/>
              </a:rPr>
              <a:t>archivos</a:t>
            </a:r>
            <a:r>
              <a:rPr lang="es-419" sz="2600">
                <a:solidFill>
                  <a:srgbClr val="38761D"/>
                </a:solidFill>
                <a:latin typeface="Ubuntu"/>
                <a:ea typeface="Ubuntu"/>
                <a:cs typeface="Ubuntu"/>
                <a:sym typeface="Ubuntu"/>
              </a:rPr>
              <a:t> y </a:t>
            </a:r>
            <a:r>
              <a:rPr b="1" lang="es-419" sz="2600">
                <a:solidFill>
                  <a:srgbClr val="38761D"/>
                </a:solidFill>
                <a:latin typeface="Ubuntu"/>
                <a:ea typeface="Ubuntu"/>
                <a:cs typeface="Ubuntu"/>
                <a:sym typeface="Ubuntu"/>
              </a:rPr>
              <a:t>gráficos</a:t>
            </a:r>
            <a:r>
              <a:rPr b="1" lang="es-419" sz="2600">
                <a:solidFill>
                  <a:srgbClr val="666666"/>
                </a:solidFill>
                <a:latin typeface="Ubuntu"/>
                <a:ea typeface="Ubuntu"/>
                <a:cs typeface="Ubuntu"/>
                <a:sym typeface="Ubuntu"/>
              </a:rPr>
              <a:t>.</a:t>
            </a:r>
            <a:r>
              <a:rPr lang="es-419" sz="2600">
                <a:solidFill>
                  <a:srgbClr val="666666"/>
                </a:solidFill>
                <a:latin typeface="Ubuntu"/>
                <a:ea typeface="Ubuntu"/>
                <a:cs typeface="Ubuntu"/>
                <a:sym typeface="Ubuntu"/>
              </a:rPr>
              <a:t>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200">
              <a:solidFill>
                <a:srgbClr val="666666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200">
              <a:solidFill>
                <a:srgbClr val="666666"/>
              </a:solidFill>
              <a:latin typeface="Ubuntu"/>
              <a:ea typeface="Ubuntu"/>
              <a:cs typeface="Ubuntu"/>
              <a:sym typeface="Ubuntu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600">
              <a:solidFill>
                <a:srgbClr val="666666"/>
              </a:solidFill>
              <a:latin typeface="Ubuntu"/>
              <a:ea typeface="Ubuntu"/>
              <a:cs typeface="Ubuntu"/>
              <a:sym typeface="Ubuntu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600">
              <a:solidFill>
                <a:srgbClr val="666666"/>
              </a:solidFill>
              <a:latin typeface="Ubuntu"/>
              <a:ea typeface="Ubuntu"/>
              <a:cs typeface="Ubuntu"/>
              <a:sym typeface="Ubuntu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600">
              <a:solidFill>
                <a:srgbClr val="666666"/>
              </a:solidFill>
              <a:latin typeface="Ubuntu"/>
              <a:ea typeface="Ubuntu"/>
              <a:cs typeface="Ubuntu"/>
              <a:sym typeface="Ubuntu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600">
              <a:solidFill>
                <a:srgbClr val="666666"/>
              </a:solidFill>
              <a:latin typeface="Ubuntu"/>
              <a:ea typeface="Ubuntu"/>
              <a:cs typeface="Ubuntu"/>
              <a:sym typeface="Ubuntu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600">
              <a:solidFill>
                <a:srgbClr val="666666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75" name="Shape 275"/>
          <p:cNvSpPr/>
          <p:nvPr/>
        </p:nvSpPr>
        <p:spPr>
          <a:xfrm>
            <a:off x="0" y="-51300"/>
            <a:ext cx="9144000" cy="823500"/>
          </a:xfrm>
          <a:prstGeom prst="rect">
            <a:avLst/>
          </a:prstGeom>
          <a:solidFill>
            <a:srgbClr val="10984A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EscudoUNALM02.gif" id="276" name="Shape 2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10700" y="-40525"/>
            <a:ext cx="810426" cy="82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EFEFEF"/>
        </a:solidFill>
      </p:bgPr>
    </p:bg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/>
          <p:nvPr/>
        </p:nvSpPr>
        <p:spPr>
          <a:xfrm>
            <a:off x="0" y="-51300"/>
            <a:ext cx="9144000" cy="823500"/>
          </a:xfrm>
          <a:prstGeom prst="rect">
            <a:avLst/>
          </a:prstGeom>
          <a:solidFill>
            <a:srgbClr val="10984A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2" name="Shape 282"/>
          <p:cNvSpPr txBox="1"/>
          <p:nvPr/>
        </p:nvSpPr>
        <p:spPr>
          <a:xfrm>
            <a:off x="404100" y="986925"/>
            <a:ext cx="4727100" cy="7542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-6985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36666"/>
              <a:buFont typeface="Arial"/>
              <a:buNone/>
            </a:pPr>
            <a:r>
              <a:rPr lang="es-419" sz="3000">
                <a:latin typeface="Lobster"/>
                <a:ea typeface="Lobster"/>
                <a:cs typeface="Lobster"/>
                <a:sym typeface="Lobster"/>
              </a:rPr>
              <a:t>La Consola en R</a:t>
            </a:r>
          </a:p>
        </p:txBody>
      </p:sp>
      <p:sp>
        <p:nvSpPr>
          <p:cNvPr id="283" name="Shape 283"/>
          <p:cNvSpPr txBox="1"/>
          <p:nvPr/>
        </p:nvSpPr>
        <p:spPr>
          <a:xfrm>
            <a:off x="404250" y="1859650"/>
            <a:ext cx="4727100" cy="2867400"/>
          </a:xfrm>
          <a:prstGeom prst="rect">
            <a:avLst/>
          </a:prstGeom>
          <a:solidFill>
            <a:srgbClr val="9FC5E8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s-419">
                <a:latin typeface="Cantarell"/>
                <a:ea typeface="Cantarell"/>
                <a:cs typeface="Cantarell"/>
                <a:sym typeface="Cantarell"/>
              </a:rPr>
              <a:t>&gt; 1+1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s-419">
                <a:latin typeface="Cantarell"/>
                <a:ea typeface="Cantarell"/>
                <a:cs typeface="Cantarell"/>
                <a:sym typeface="Cantarell"/>
              </a:rPr>
              <a:t>[1] 2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b="1">
              <a:latin typeface="Cantarell"/>
              <a:ea typeface="Cantarell"/>
              <a:cs typeface="Cantarell"/>
              <a:sym typeface="Cantarell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s-419">
                <a:latin typeface="Cantarell"/>
                <a:ea typeface="Cantarell"/>
                <a:cs typeface="Cantarell"/>
                <a:sym typeface="Cantarell"/>
              </a:rPr>
              <a:t>&gt; 50-56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s-419">
                <a:latin typeface="Cantarell"/>
                <a:ea typeface="Cantarell"/>
                <a:cs typeface="Cantarell"/>
                <a:sym typeface="Cantarell"/>
              </a:rPr>
              <a:t>[1] -6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b="1">
              <a:latin typeface="Cantarell"/>
              <a:ea typeface="Cantarell"/>
              <a:cs typeface="Cantarell"/>
              <a:sym typeface="Cantarell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s-419">
                <a:latin typeface="Cantarell"/>
                <a:ea typeface="Cantarell"/>
                <a:cs typeface="Cantarell"/>
                <a:sym typeface="Cantarell"/>
              </a:rPr>
              <a:t>&gt; 10*20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s-419">
                <a:latin typeface="Cantarell"/>
                <a:ea typeface="Cantarell"/>
                <a:cs typeface="Cantarell"/>
                <a:sym typeface="Cantarell"/>
              </a:rPr>
              <a:t>[1] ?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b="1">
              <a:latin typeface="Cantarell"/>
              <a:ea typeface="Cantarell"/>
              <a:cs typeface="Cantarell"/>
              <a:sym typeface="Cantarell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s-419">
                <a:solidFill>
                  <a:schemeClr val="dk1"/>
                </a:solidFill>
                <a:latin typeface="Cantarell"/>
                <a:ea typeface="Cantarell"/>
                <a:cs typeface="Cantarell"/>
                <a:sym typeface="Cantarell"/>
              </a:rPr>
              <a:t>&gt; 10/2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s-419">
                <a:solidFill>
                  <a:schemeClr val="dk1"/>
                </a:solidFill>
                <a:latin typeface="Cantarell"/>
                <a:ea typeface="Cantarell"/>
                <a:cs typeface="Cantarell"/>
                <a:sym typeface="Cantarell"/>
              </a:rPr>
              <a:t>[1] &gt;?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b="1">
              <a:latin typeface="Cantarell"/>
              <a:ea typeface="Cantarell"/>
              <a:cs typeface="Cantarell"/>
              <a:sym typeface="Cantarell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b="1">
              <a:latin typeface="Cantarell"/>
              <a:ea typeface="Cantarell"/>
              <a:cs typeface="Cantarell"/>
              <a:sym typeface="Cantarell"/>
            </a:endParaRPr>
          </a:p>
        </p:txBody>
      </p:sp>
      <p:grpSp>
        <p:nvGrpSpPr>
          <p:cNvPr id="284" name="Shape 284"/>
          <p:cNvGrpSpPr/>
          <p:nvPr/>
        </p:nvGrpSpPr>
        <p:grpSpPr>
          <a:xfrm>
            <a:off x="416425" y="1958350"/>
            <a:ext cx="5413500" cy="213900"/>
            <a:chOff x="416425" y="1958350"/>
            <a:chExt cx="5413500" cy="213900"/>
          </a:xfrm>
        </p:grpSpPr>
        <p:sp>
          <p:nvSpPr>
            <p:cNvPr id="285" name="Shape 285"/>
            <p:cNvSpPr/>
            <p:nvPr/>
          </p:nvSpPr>
          <p:spPr>
            <a:xfrm>
              <a:off x="416425" y="1958350"/>
              <a:ext cx="258900" cy="213900"/>
            </a:xfrm>
            <a:prstGeom prst="ellipse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cxnSp>
          <p:nvCxnSpPr>
            <p:cNvPr id="286" name="Shape 286"/>
            <p:cNvCxnSpPr/>
            <p:nvPr/>
          </p:nvCxnSpPr>
          <p:spPr>
            <a:xfrm flipH="1" rot="10800000">
              <a:off x="675325" y="2059600"/>
              <a:ext cx="5154600" cy="5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lg" w="lg" type="none"/>
              <a:tailEnd len="lg" w="lg" type="triangle"/>
            </a:ln>
          </p:spPr>
        </p:cxnSp>
      </p:grpSp>
      <p:grpSp>
        <p:nvGrpSpPr>
          <p:cNvPr id="287" name="Shape 287"/>
          <p:cNvGrpSpPr/>
          <p:nvPr/>
        </p:nvGrpSpPr>
        <p:grpSpPr>
          <a:xfrm>
            <a:off x="492625" y="2948950"/>
            <a:ext cx="5413500" cy="213900"/>
            <a:chOff x="416425" y="1958350"/>
            <a:chExt cx="5413500" cy="213900"/>
          </a:xfrm>
        </p:grpSpPr>
        <p:sp>
          <p:nvSpPr>
            <p:cNvPr id="288" name="Shape 288"/>
            <p:cNvSpPr/>
            <p:nvPr/>
          </p:nvSpPr>
          <p:spPr>
            <a:xfrm>
              <a:off x="416425" y="1958350"/>
              <a:ext cx="258900" cy="213900"/>
            </a:xfrm>
            <a:prstGeom prst="ellipse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cxnSp>
          <p:nvCxnSpPr>
            <p:cNvPr id="289" name="Shape 289"/>
            <p:cNvCxnSpPr/>
            <p:nvPr/>
          </p:nvCxnSpPr>
          <p:spPr>
            <a:xfrm flipH="1" rot="10800000">
              <a:off x="675325" y="2059600"/>
              <a:ext cx="5154600" cy="5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lg" w="lg" type="none"/>
              <a:tailEnd len="lg" w="lg" type="triangle"/>
            </a:ln>
          </p:spPr>
        </p:cxnSp>
      </p:grpSp>
      <p:sp>
        <p:nvSpPr>
          <p:cNvPr id="290" name="Shape 290"/>
          <p:cNvSpPr txBox="1"/>
          <p:nvPr/>
        </p:nvSpPr>
        <p:spPr>
          <a:xfrm>
            <a:off x="6125275" y="1794700"/>
            <a:ext cx="1778400" cy="51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1" name="Shape 291"/>
          <p:cNvSpPr txBox="1"/>
          <p:nvPr/>
        </p:nvSpPr>
        <p:spPr>
          <a:xfrm>
            <a:off x="6049075" y="1794700"/>
            <a:ext cx="1778400" cy="51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2" name="Shape 292"/>
          <p:cNvSpPr txBox="1"/>
          <p:nvPr/>
        </p:nvSpPr>
        <p:spPr>
          <a:xfrm>
            <a:off x="6201475" y="1794700"/>
            <a:ext cx="2014500" cy="625200"/>
          </a:xfrm>
          <a:prstGeom prst="rect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s-419"/>
              <a:t>“</a:t>
            </a:r>
            <a:r>
              <a:rPr b="1" lang="es-419"/>
              <a:t>&gt;</a:t>
            </a:r>
            <a:r>
              <a:rPr lang="es-419"/>
              <a:t>” indica que estamos listos para codificar</a:t>
            </a:r>
          </a:p>
        </p:txBody>
      </p:sp>
      <p:sp>
        <p:nvSpPr>
          <p:cNvPr id="293" name="Shape 293"/>
          <p:cNvSpPr txBox="1"/>
          <p:nvPr/>
        </p:nvSpPr>
        <p:spPr>
          <a:xfrm>
            <a:off x="6201475" y="2797000"/>
            <a:ext cx="2014500" cy="625200"/>
          </a:xfrm>
          <a:prstGeom prst="rect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s-419"/>
              <a:t>“[1]”</a:t>
            </a:r>
            <a:r>
              <a:rPr lang="es-419"/>
              <a:t> Indica la posición del resultado</a:t>
            </a:r>
          </a:p>
        </p:txBody>
      </p:sp>
      <p:pic>
        <p:nvPicPr>
          <p:cNvPr descr="EscudoUNALM02.gif" id="294" name="Shape 2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10700" y="-40525"/>
            <a:ext cx="810426" cy="82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EFEFEF"/>
        </a:solidFill>
      </p:bgPr>
    </p:bg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Shape 299"/>
          <p:cNvSpPr/>
          <p:nvPr/>
        </p:nvSpPr>
        <p:spPr>
          <a:xfrm>
            <a:off x="3444000" y="2082150"/>
            <a:ext cx="561900" cy="450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00" name="Shape 300"/>
          <p:cNvSpPr/>
          <p:nvPr/>
        </p:nvSpPr>
        <p:spPr>
          <a:xfrm>
            <a:off x="0" y="-51300"/>
            <a:ext cx="9144000" cy="823500"/>
          </a:xfrm>
          <a:prstGeom prst="rect">
            <a:avLst/>
          </a:prstGeom>
          <a:solidFill>
            <a:srgbClr val="10984A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01" name="Shape 301"/>
          <p:cNvSpPr txBox="1"/>
          <p:nvPr/>
        </p:nvSpPr>
        <p:spPr>
          <a:xfrm>
            <a:off x="304800" y="986925"/>
            <a:ext cx="4962600" cy="7542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-6985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36666"/>
              <a:buFont typeface="Arial"/>
              <a:buNone/>
            </a:pPr>
            <a:r>
              <a:rPr lang="es-419" sz="3000">
                <a:latin typeface="Lobster"/>
                <a:ea typeface="Lobster"/>
                <a:cs typeface="Lobster"/>
                <a:sym typeface="Lobster"/>
              </a:rPr>
              <a:t>El editor de Rstudio-R</a:t>
            </a:r>
          </a:p>
        </p:txBody>
      </p:sp>
      <p:pic>
        <p:nvPicPr>
          <p:cNvPr id="302" name="Shape 3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1762125"/>
            <a:ext cx="4962600" cy="2525999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Shape 303"/>
          <p:cNvSpPr txBox="1"/>
          <p:nvPr/>
        </p:nvSpPr>
        <p:spPr>
          <a:xfrm>
            <a:off x="5677250" y="1041450"/>
            <a:ext cx="3095100" cy="2345100"/>
          </a:xfrm>
          <a:prstGeom prst="rect">
            <a:avLst/>
          </a:prstGeom>
          <a:noFill/>
          <a:ln cap="flat" cmpd="sng" w="19050">
            <a:solidFill>
              <a:srgbClr val="0C343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-419" sz="1800">
                <a:latin typeface="Ubuntu"/>
                <a:ea typeface="Ubuntu"/>
                <a:cs typeface="Ubuntu"/>
                <a:sym typeface="Ubuntu"/>
              </a:rPr>
              <a:t>El </a:t>
            </a:r>
            <a:r>
              <a:rPr b="1" lang="es-419" sz="1800">
                <a:latin typeface="Ubuntu"/>
                <a:ea typeface="Ubuntu"/>
                <a:cs typeface="Ubuntu"/>
                <a:sym typeface="Ubuntu"/>
              </a:rPr>
              <a:t>Editor</a:t>
            </a:r>
            <a:r>
              <a:rPr lang="es-419" sz="1800">
                <a:latin typeface="Ubuntu"/>
                <a:ea typeface="Ubuntu"/>
                <a:cs typeface="Ubuntu"/>
                <a:sym typeface="Ubuntu"/>
              </a:rPr>
              <a:t> es el lugar donde escribimos nuestros comandos y/o </a:t>
            </a:r>
            <a:r>
              <a:rPr lang="es-419" sz="1800">
                <a:latin typeface="Ubuntu"/>
                <a:ea typeface="Ubuntu"/>
                <a:cs typeface="Ubuntu"/>
                <a:sym typeface="Ubuntu"/>
              </a:rPr>
              <a:t>códigos</a:t>
            </a:r>
            <a:r>
              <a:rPr lang="es-419" sz="1800">
                <a:latin typeface="Ubuntu"/>
                <a:ea typeface="Ubuntu"/>
                <a:cs typeface="Ubuntu"/>
                <a:sym typeface="Ubuntu"/>
              </a:rPr>
              <a:t>. 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800">
              <a:latin typeface="Ubuntu"/>
              <a:ea typeface="Ubuntu"/>
              <a:cs typeface="Ubuntu"/>
              <a:sym typeface="Ubuntu"/>
            </a:endParaRPr>
          </a:p>
          <a:p>
            <a:pPr lvl="0">
              <a:spcBef>
                <a:spcPts val="0"/>
              </a:spcBef>
              <a:buNone/>
            </a:pPr>
            <a:r>
              <a:rPr lang="es-419" sz="1800">
                <a:latin typeface="Ubuntu"/>
                <a:ea typeface="Ubuntu"/>
                <a:cs typeface="Ubuntu"/>
                <a:sym typeface="Ubuntu"/>
              </a:rPr>
              <a:t>El editor genera un documento, </a:t>
            </a:r>
            <a:r>
              <a:rPr i="1" lang="es-419" sz="1800">
                <a:latin typeface="Ubuntu"/>
                <a:ea typeface="Ubuntu"/>
                <a:cs typeface="Ubuntu"/>
                <a:sym typeface="Ubuntu"/>
              </a:rPr>
              <a:t> </a:t>
            </a:r>
            <a:r>
              <a:rPr lang="es-419" sz="1800">
                <a:latin typeface="Ubuntu"/>
                <a:ea typeface="Ubuntu"/>
                <a:cs typeface="Ubuntu"/>
                <a:sym typeface="Ubuntu"/>
              </a:rPr>
              <a:t>donde se </a:t>
            </a:r>
            <a:r>
              <a:rPr lang="es-419" sz="1800">
                <a:latin typeface="Ubuntu"/>
                <a:ea typeface="Ubuntu"/>
                <a:cs typeface="Ubuntu"/>
                <a:sym typeface="Ubuntu"/>
              </a:rPr>
              <a:t>almacenará </a:t>
            </a:r>
            <a:r>
              <a:rPr lang="es-419" sz="1800">
                <a:latin typeface="Ubuntu"/>
                <a:ea typeface="Ubuntu"/>
                <a:cs typeface="Ubuntu"/>
                <a:sym typeface="Ubuntu"/>
              </a:rPr>
              <a:t>todo el </a:t>
            </a:r>
            <a:r>
              <a:rPr lang="es-419" sz="1800">
                <a:latin typeface="Ubuntu"/>
                <a:ea typeface="Ubuntu"/>
                <a:cs typeface="Ubuntu"/>
                <a:sym typeface="Ubuntu"/>
              </a:rPr>
              <a:t>código</a:t>
            </a:r>
            <a:r>
              <a:rPr lang="es-419" sz="1800">
                <a:latin typeface="Ubuntu"/>
                <a:ea typeface="Ubuntu"/>
                <a:cs typeface="Ubuntu"/>
                <a:sym typeface="Ubuntu"/>
              </a:rPr>
              <a:t> programado. (</a:t>
            </a:r>
            <a:r>
              <a:rPr lang="es-419" sz="1800">
                <a:latin typeface="Ubuntu"/>
                <a:ea typeface="Ubuntu"/>
                <a:cs typeface="Ubuntu"/>
                <a:sym typeface="Ubuntu"/>
              </a:rPr>
              <a:t>extensión</a:t>
            </a:r>
            <a:r>
              <a:rPr lang="es-419" sz="1800">
                <a:latin typeface="Ubuntu"/>
                <a:ea typeface="Ubuntu"/>
                <a:cs typeface="Ubuntu"/>
                <a:sym typeface="Ubuntu"/>
              </a:rPr>
              <a:t> </a:t>
            </a:r>
            <a:r>
              <a:rPr b="1" i="1" lang="es-419" sz="1800">
                <a:latin typeface="Ubuntu"/>
                <a:ea typeface="Ubuntu"/>
                <a:cs typeface="Ubuntu"/>
                <a:sym typeface="Ubuntu"/>
              </a:rPr>
              <a:t>.R</a:t>
            </a:r>
            <a:r>
              <a:rPr lang="es-419" sz="1800">
                <a:latin typeface="Ubuntu"/>
                <a:ea typeface="Ubuntu"/>
                <a:cs typeface="Ubuntu"/>
                <a:sym typeface="Ubuntu"/>
              </a:rPr>
              <a:t>)</a:t>
            </a:r>
          </a:p>
        </p:txBody>
      </p:sp>
      <p:grpSp>
        <p:nvGrpSpPr>
          <p:cNvPr id="304" name="Shape 304"/>
          <p:cNvGrpSpPr/>
          <p:nvPr/>
        </p:nvGrpSpPr>
        <p:grpSpPr>
          <a:xfrm>
            <a:off x="5708700" y="3813700"/>
            <a:ext cx="3095100" cy="942300"/>
            <a:chOff x="5708700" y="3813700"/>
            <a:chExt cx="3095100" cy="942300"/>
          </a:xfrm>
        </p:grpSpPr>
        <p:sp>
          <p:nvSpPr>
            <p:cNvPr id="305" name="Shape 305"/>
            <p:cNvSpPr txBox="1"/>
            <p:nvPr/>
          </p:nvSpPr>
          <p:spPr>
            <a:xfrm>
              <a:off x="5708700" y="3813700"/>
              <a:ext cx="3095100" cy="942300"/>
            </a:xfrm>
            <a:prstGeom prst="rect">
              <a:avLst/>
            </a:prstGeom>
            <a:noFill/>
            <a:ln cap="flat" cmpd="sng" w="19050">
              <a:solidFill>
                <a:srgbClr val="66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rPr lang="es-419" sz="1800">
                  <a:latin typeface="Ubuntu"/>
                  <a:ea typeface="Ubuntu"/>
                  <a:cs typeface="Ubuntu"/>
                  <a:sym typeface="Ubuntu"/>
                </a:rPr>
                <a:t>Para ejecutar nuestros códigos presionamos en </a:t>
              </a:r>
              <a:r>
                <a:rPr b="1" i="1" lang="es-419" sz="1800">
                  <a:latin typeface="Ubuntu"/>
                  <a:ea typeface="Ubuntu"/>
                  <a:cs typeface="Ubuntu"/>
                  <a:sym typeface="Ubuntu"/>
                </a:rPr>
                <a:t>Run </a:t>
              </a:r>
            </a:p>
          </p:txBody>
        </p:sp>
        <p:pic>
          <p:nvPicPr>
            <p:cNvPr id="306" name="Shape 30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345100" y="4462026"/>
              <a:ext cx="561975" cy="2672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07" name="Shape 307"/>
          <p:cNvSpPr/>
          <p:nvPr/>
        </p:nvSpPr>
        <p:spPr>
          <a:xfrm>
            <a:off x="3432750" y="2104675"/>
            <a:ext cx="561900" cy="4278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308" name="Shape 308"/>
          <p:cNvCxnSpPr>
            <a:stCxn id="307" idx="2"/>
            <a:endCxn id="305" idx="1"/>
          </p:cNvCxnSpPr>
          <p:nvPr/>
        </p:nvCxnSpPr>
        <p:spPr>
          <a:xfrm>
            <a:off x="3713700" y="2532475"/>
            <a:ext cx="1995000" cy="17523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pic>
        <p:nvPicPr>
          <p:cNvPr descr="EscudoUNALM02.gif" id="309" name="Shape 30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10700" y="-40525"/>
            <a:ext cx="810426" cy="82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EFEFEF"/>
        </a:solidFill>
      </p:bgPr>
    </p:bg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hape 314"/>
          <p:cNvSpPr/>
          <p:nvPr/>
        </p:nvSpPr>
        <p:spPr>
          <a:xfrm>
            <a:off x="0" y="-51300"/>
            <a:ext cx="9144000" cy="823500"/>
          </a:xfrm>
          <a:prstGeom prst="rect">
            <a:avLst/>
          </a:prstGeom>
          <a:solidFill>
            <a:srgbClr val="10984A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15" name="Shape 315"/>
          <p:cNvSpPr txBox="1"/>
          <p:nvPr/>
        </p:nvSpPr>
        <p:spPr>
          <a:xfrm>
            <a:off x="114300" y="871025"/>
            <a:ext cx="5416500" cy="5583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s-419" sz="3000">
                <a:latin typeface="Lobster"/>
                <a:ea typeface="Lobster"/>
                <a:cs typeface="Lobster"/>
                <a:sym typeface="Lobster"/>
              </a:rPr>
              <a:t>Las Variables en </a:t>
            </a:r>
            <a:r>
              <a:rPr b="1" i="1" lang="es-419" sz="3000">
                <a:latin typeface="Lobster"/>
                <a:ea typeface="Lobster"/>
                <a:cs typeface="Lobster"/>
                <a:sym typeface="Lobster"/>
              </a:rPr>
              <a:t>R</a:t>
            </a:r>
          </a:p>
        </p:txBody>
      </p:sp>
      <p:pic>
        <p:nvPicPr>
          <p:cNvPr descr="EscudoUNALM02.gif" id="316" name="Shape 3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10700" y="-40525"/>
            <a:ext cx="810426" cy="82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7" name="Shape 317"/>
          <p:cNvGrpSpPr/>
          <p:nvPr/>
        </p:nvGrpSpPr>
        <p:grpSpPr>
          <a:xfrm>
            <a:off x="130950" y="1718500"/>
            <a:ext cx="8826750" cy="2937300"/>
            <a:chOff x="130950" y="1718500"/>
            <a:chExt cx="8826750" cy="2937300"/>
          </a:xfrm>
        </p:grpSpPr>
        <p:sp>
          <p:nvSpPr>
            <p:cNvPr id="318" name="Shape 318"/>
            <p:cNvSpPr txBox="1"/>
            <p:nvPr/>
          </p:nvSpPr>
          <p:spPr>
            <a:xfrm>
              <a:off x="6072000" y="1718500"/>
              <a:ext cx="2885700" cy="2937300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indent="-330200" lvl="0" marL="457200" rtl="0" algn="just">
                <a:spcBef>
                  <a:spcPts val="0"/>
                </a:spcBef>
                <a:buSzPct val="100000"/>
                <a:buFont typeface="Ubuntu"/>
                <a:buChar char="●"/>
              </a:pPr>
              <a:r>
                <a:rPr lang="es-419" sz="1600">
                  <a:latin typeface="Ubuntu"/>
                  <a:ea typeface="Ubuntu"/>
                  <a:cs typeface="Ubuntu"/>
                  <a:sym typeface="Ubuntu"/>
                </a:rPr>
                <a:t>Una </a:t>
              </a:r>
              <a:r>
                <a:rPr b="1" lang="es-419" sz="1600">
                  <a:latin typeface="Ubuntu"/>
                  <a:ea typeface="Ubuntu"/>
                  <a:cs typeface="Ubuntu"/>
                  <a:sym typeface="Ubuntu"/>
                </a:rPr>
                <a:t>variable</a:t>
              </a:r>
              <a:r>
                <a:rPr lang="es-419" sz="1600">
                  <a:latin typeface="Ubuntu"/>
                  <a:ea typeface="Ubuntu"/>
                  <a:cs typeface="Ubuntu"/>
                  <a:sym typeface="Ubuntu"/>
                </a:rPr>
                <a:t> en </a:t>
              </a:r>
              <a:r>
                <a:rPr lang="es-419" sz="1600">
                  <a:latin typeface="Ubuntu"/>
                  <a:ea typeface="Ubuntu"/>
                  <a:cs typeface="Ubuntu"/>
                  <a:sym typeface="Ubuntu"/>
                </a:rPr>
                <a:t>programación</a:t>
              </a:r>
              <a:r>
                <a:rPr lang="es-419" sz="1600">
                  <a:latin typeface="Ubuntu"/>
                  <a:ea typeface="Ubuntu"/>
                  <a:cs typeface="Ubuntu"/>
                  <a:sym typeface="Ubuntu"/>
                </a:rPr>
                <a:t> es el lugar donde se almacena un </a:t>
              </a:r>
              <a:r>
                <a:rPr b="1" lang="es-419" sz="1600">
                  <a:latin typeface="Ubuntu"/>
                  <a:ea typeface="Ubuntu"/>
                  <a:cs typeface="Ubuntu"/>
                  <a:sym typeface="Ubuntu"/>
                </a:rPr>
                <a:t>dato</a:t>
              </a:r>
              <a:r>
                <a:rPr b="1" lang="es-419" sz="1600">
                  <a:latin typeface="Ubuntu"/>
                  <a:ea typeface="Ubuntu"/>
                  <a:cs typeface="Ubuntu"/>
                  <a:sym typeface="Ubuntu"/>
                </a:rPr>
                <a:t> o valor</a:t>
              </a:r>
              <a:r>
                <a:rPr lang="es-419" sz="1600">
                  <a:latin typeface="Ubuntu"/>
                  <a:ea typeface="Ubuntu"/>
                  <a:cs typeface="Ubuntu"/>
                  <a:sym typeface="Ubuntu"/>
                </a:rPr>
                <a:t>.</a:t>
              </a:r>
            </a:p>
            <a:p>
              <a:pPr lvl="0" rtl="0" algn="just">
                <a:spcBef>
                  <a:spcPts val="0"/>
                </a:spcBef>
                <a:buNone/>
              </a:pPr>
              <a:r>
                <a:t/>
              </a:r>
              <a:endParaRPr sz="1600"/>
            </a:p>
            <a:p>
              <a:pPr indent="-330200" lvl="0" marL="457200" rtl="0" algn="just">
                <a:spcBef>
                  <a:spcPts val="0"/>
                </a:spcBef>
                <a:buSzPct val="100000"/>
                <a:buChar char="●"/>
              </a:pPr>
              <a:r>
                <a:rPr lang="es-419" sz="1600"/>
                <a:t>El operador </a:t>
              </a:r>
              <a:r>
                <a:rPr b="1" lang="es-419" sz="1600">
                  <a:latin typeface="Cantarell"/>
                  <a:ea typeface="Cantarell"/>
                  <a:cs typeface="Cantarell"/>
                  <a:sym typeface="Cantarell"/>
                </a:rPr>
                <a:t>&lt;- </a:t>
              </a:r>
              <a:r>
                <a:rPr lang="es-419" sz="1600">
                  <a:latin typeface="Cantarell"/>
                  <a:ea typeface="Cantarell"/>
                  <a:cs typeface="Cantarell"/>
                  <a:sym typeface="Cantarell"/>
                </a:rPr>
                <a:t>asignará</a:t>
              </a:r>
              <a:r>
                <a:rPr lang="es-419" sz="1600">
                  <a:latin typeface="Cantarell"/>
                  <a:ea typeface="Cantarell"/>
                  <a:cs typeface="Cantarell"/>
                  <a:sym typeface="Cantarell"/>
                </a:rPr>
                <a:t> el valor a la variable</a:t>
              </a:r>
              <a:r>
                <a:rPr b="1" lang="es-419" sz="1600">
                  <a:latin typeface="Cantarell"/>
                  <a:ea typeface="Cantarell"/>
                  <a:cs typeface="Cantarell"/>
                  <a:sym typeface="Cantarell"/>
                </a:rPr>
                <a:t>.</a:t>
              </a:r>
            </a:p>
            <a:p>
              <a:pPr lvl="0" rtl="0" algn="just">
                <a:spcBef>
                  <a:spcPts val="0"/>
                </a:spcBef>
                <a:buNone/>
              </a:pPr>
              <a:r>
                <a:t/>
              </a:r>
              <a:endParaRPr b="1" sz="1600">
                <a:latin typeface="Cantarell"/>
                <a:ea typeface="Cantarell"/>
                <a:cs typeface="Cantarell"/>
                <a:sym typeface="Cantarell"/>
              </a:endParaRPr>
            </a:p>
            <a:p>
              <a:pPr indent="-330200" lvl="0" marL="457200" rtl="0" algn="just">
                <a:spcBef>
                  <a:spcPts val="0"/>
                </a:spcBef>
                <a:buSzPct val="100000"/>
                <a:buFont typeface="Cantarell"/>
                <a:buChar char="●"/>
              </a:pPr>
              <a:r>
                <a:rPr b="1" lang="es-419" sz="1600">
                  <a:latin typeface="Cantarell"/>
                  <a:ea typeface="Cantarell"/>
                  <a:cs typeface="Cantarell"/>
                  <a:sym typeface="Cantarell"/>
                </a:rPr>
                <a:t>En R: </a:t>
              </a:r>
              <a:r>
                <a:rPr lang="es-419" sz="1600">
                  <a:latin typeface="Cantarell"/>
                  <a:ea typeface="Cantarell"/>
                  <a:cs typeface="Cantarell"/>
                  <a:sym typeface="Cantarell"/>
                </a:rPr>
                <a:t>variable </a:t>
              </a:r>
              <a:r>
                <a:rPr b="1" lang="es-419" sz="1600">
                  <a:latin typeface="Cantarell"/>
                  <a:ea typeface="Cantarell"/>
                  <a:cs typeface="Cantarell"/>
                  <a:sym typeface="Cantarell"/>
                </a:rPr>
                <a:t>&lt;-</a:t>
              </a:r>
              <a:r>
                <a:rPr lang="es-419" sz="1600">
                  <a:latin typeface="Cantarell"/>
                  <a:ea typeface="Cantarell"/>
                  <a:cs typeface="Cantarell"/>
                  <a:sym typeface="Cantarell"/>
                </a:rPr>
                <a:t> datos</a:t>
              </a:r>
            </a:p>
            <a:p>
              <a:pPr lvl="0" rtl="0" algn="just">
                <a:spcBef>
                  <a:spcPts val="0"/>
                </a:spcBef>
                <a:buNone/>
              </a:pPr>
              <a:r>
                <a:t/>
              </a:r>
              <a:endParaRPr b="1">
                <a:latin typeface="Cantarell"/>
                <a:ea typeface="Cantarell"/>
                <a:cs typeface="Cantarell"/>
                <a:sym typeface="Cantarell"/>
              </a:endParaRPr>
            </a:p>
            <a:p>
              <a:pPr lvl="0" rtl="0" algn="just">
                <a:spcBef>
                  <a:spcPts val="0"/>
                </a:spcBef>
                <a:buNone/>
              </a:pPr>
              <a:r>
                <a:t/>
              </a:r>
              <a:endParaRPr b="1">
                <a:latin typeface="Cantarell"/>
                <a:ea typeface="Cantarell"/>
                <a:cs typeface="Cantarell"/>
                <a:sym typeface="Cantarell"/>
              </a:endParaRPr>
            </a:p>
            <a:p>
              <a:pPr lvl="0" rtl="0" algn="just">
                <a:spcBef>
                  <a:spcPts val="0"/>
                </a:spcBef>
                <a:buNone/>
              </a:pPr>
              <a:r>
                <a:rPr lang="es-419"/>
                <a:t>         </a:t>
              </a:r>
            </a:p>
            <a:p>
              <a:pPr lvl="0" rtl="0" algn="just">
                <a:spcBef>
                  <a:spcPts val="0"/>
                </a:spcBef>
                <a:buNone/>
              </a:pPr>
              <a:r>
                <a:rPr lang="es-419"/>
                <a:t>           </a:t>
              </a:r>
            </a:p>
            <a:p>
              <a:pPr lvl="0" algn="just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grpSp>
          <p:nvGrpSpPr>
            <p:cNvPr id="319" name="Shape 319"/>
            <p:cNvGrpSpPr/>
            <p:nvPr/>
          </p:nvGrpSpPr>
          <p:grpSpPr>
            <a:xfrm>
              <a:off x="130950" y="1724050"/>
              <a:ext cx="1969175" cy="2094050"/>
              <a:chOff x="130950" y="1724050"/>
              <a:chExt cx="1969175" cy="2094050"/>
            </a:xfrm>
          </p:grpSpPr>
          <p:sp>
            <p:nvSpPr>
              <p:cNvPr id="320" name="Shape 320"/>
              <p:cNvSpPr txBox="1"/>
              <p:nvPr/>
            </p:nvSpPr>
            <p:spPr>
              <a:xfrm>
                <a:off x="473875" y="3367800"/>
                <a:ext cx="1549500" cy="450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rIns="91425" tIns="91425">
                <a:noAutofit/>
              </a:bodyPr>
              <a:lstStyle/>
              <a:p>
                <a:pPr indent="0" lvl="0" marL="0" rtl="0">
                  <a:spcBef>
                    <a:spcPts val="0"/>
                  </a:spcBef>
                  <a:buNone/>
                </a:pPr>
                <a:r>
                  <a:rPr lang="es-419"/>
                  <a:t>Cajon </a:t>
                </a:r>
                <a:r>
                  <a:rPr b="1" lang="es-419"/>
                  <a:t>(variable)</a:t>
                </a:r>
              </a:p>
            </p:txBody>
          </p:sp>
          <p:pic>
            <p:nvPicPr>
              <p:cNvPr id="321" name="Shape 321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130950" y="1724050"/>
                <a:ext cx="1969175" cy="16493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22" name="Shape 322"/>
            <p:cNvGrpSpPr/>
            <p:nvPr/>
          </p:nvGrpSpPr>
          <p:grpSpPr>
            <a:xfrm>
              <a:off x="2100124" y="1718500"/>
              <a:ext cx="3430774" cy="2175800"/>
              <a:chOff x="2100124" y="1718500"/>
              <a:chExt cx="3430774" cy="2175800"/>
            </a:xfrm>
          </p:grpSpPr>
          <p:sp>
            <p:nvSpPr>
              <p:cNvPr id="323" name="Shape 323"/>
              <p:cNvSpPr txBox="1"/>
              <p:nvPr/>
            </p:nvSpPr>
            <p:spPr>
              <a:xfrm>
                <a:off x="3561725" y="3444000"/>
                <a:ext cx="1816800" cy="450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rIns="91425" tIns="91425">
                <a:noAutofit/>
              </a:bodyPr>
              <a:lstStyle/>
              <a:p>
                <a:pPr lvl="0" algn="ctr">
                  <a:spcBef>
                    <a:spcPts val="0"/>
                  </a:spcBef>
                  <a:buNone/>
                </a:pPr>
                <a:r>
                  <a:rPr lang="es-419"/>
                  <a:t>Fruta </a:t>
                </a:r>
                <a:r>
                  <a:rPr b="1" lang="es-419"/>
                  <a:t>(valor o dato)</a:t>
                </a:r>
              </a:p>
            </p:txBody>
          </p:sp>
          <p:pic>
            <p:nvPicPr>
              <p:cNvPr id="324" name="Shape 324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3561724" y="1718500"/>
                <a:ext cx="1969174" cy="1649299"/>
              </a:xfrm>
              <a:prstGeom prst="rect">
                <a:avLst/>
              </a:prstGeom>
              <a:noFill/>
              <a:ln>
                <a:noFill/>
              </a:ln>
            </p:spPr>
          </p:pic>
          <p:cxnSp>
            <p:nvCxnSpPr>
              <p:cNvPr id="325" name="Shape 325"/>
              <p:cNvCxnSpPr>
                <a:stCxn id="324" idx="1"/>
                <a:endCxn id="321" idx="3"/>
              </p:cNvCxnSpPr>
              <p:nvPr/>
            </p:nvCxnSpPr>
            <p:spPr>
              <a:xfrm flipH="1">
                <a:off x="2100124" y="2543149"/>
                <a:ext cx="1461600" cy="570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2"/>
                </a:solidFill>
                <a:prstDash val="solid"/>
                <a:round/>
                <a:headEnd len="lg" w="lg" type="none"/>
                <a:tailEnd len="lg" w="lg" type="triangle"/>
              </a:ln>
            </p:spPr>
          </p:cxnSp>
        </p:grpSp>
      </p:grpSp>
      <p:grpSp>
        <p:nvGrpSpPr>
          <p:cNvPr id="326" name="Shape 326"/>
          <p:cNvGrpSpPr/>
          <p:nvPr/>
        </p:nvGrpSpPr>
        <p:grpSpPr>
          <a:xfrm>
            <a:off x="123825" y="3894300"/>
            <a:ext cx="5507275" cy="1155425"/>
            <a:chOff x="733425" y="3894300"/>
            <a:chExt cx="5507275" cy="1155425"/>
          </a:xfrm>
        </p:grpSpPr>
        <p:sp>
          <p:nvSpPr>
            <p:cNvPr id="327" name="Shape 327"/>
            <p:cNvSpPr txBox="1"/>
            <p:nvPr/>
          </p:nvSpPr>
          <p:spPr>
            <a:xfrm>
              <a:off x="2556700" y="4150400"/>
              <a:ext cx="3684000" cy="59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algn="ctr">
                <a:spcBef>
                  <a:spcPts val="0"/>
                </a:spcBef>
                <a:buNone/>
              </a:pPr>
              <a:r>
                <a:rPr b="1" lang="es-419" sz="1600">
                  <a:solidFill>
                    <a:srgbClr val="1C4587"/>
                  </a:solidFill>
                  <a:latin typeface="Indie Flower"/>
                  <a:ea typeface="Indie Flower"/>
                  <a:cs typeface="Indie Flower"/>
                  <a:sym typeface="Indie Flower"/>
                </a:rPr>
                <a:t>El </a:t>
              </a:r>
              <a:r>
                <a:rPr b="1" lang="es-419" sz="1600">
                  <a:solidFill>
                    <a:srgbClr val="1C4587"/>
                  </a:solidFill>
                  <a:latin typeface="Indie Flower"/>
                  <a:ea typeface="Indie Flower"/>
                  <a:cs typeface="Indie Flower"/>
                  <a:sym typeface="Indie Flower"/>
                </a:rPr>
                <a:t>cajón</a:t>
              </a:r>
              <a:r>
                <a:rPr b="1" lang="es-419" sz="1600">
                  <a:solidFill>
                    <a:srgbClr val="1C4587"/>
                  </a:solidFill>
                  <a:latin typeface="Indie Flower"/>
                  <a:ea typeface="Indie Flower"/>
                  <a:cs typeface="Indie Flower"/>
                  <a:sym typeface="Indie Flower"/>
                </a:rPr>
                <a:t> lleno de frutas</a:t>
              </a:r>
              <a:r>
                <a:rPr lang="es-419"/>
                <a:t>: representa la </a:t>
              </a:r>
              <a:r>
                <a:rPr b="1" lang="es-419"/>
                <a:t>variable</a:t>
              </a:r>
              <a:r>
                <a:rPr b="1" lang="es-419">
                  <a:highlight>
                    <a:srgbClr val="FFD966"/>
                  </a:highlight>
                </a:rPr>
                <a:t>(caja)</a:t>
              </a:r>
              <a:r>
                <a:rPr lang="es-419">
                  <a:highlight>
                    <a:srgbClr val="FFD966"/>
                  </a:highlight>
                </a:rPr>
                <a:t> </a:t>
              </a:r>
              <a:r>
                <a:rPr lang="es-419"/>
                <a:t>que contiene el/los </a:t>
              </a:r>
              <a:r>
                <a:rPr b="1" lang="es-419"/>
                <a:t>dato(s) </a:t>
              </a:r>
              <a:r>
                <a:rPr b="1" lang="es-419">
                  <a:highlight>
                    <a:srgbClr val="FFD966"/>
                  </a:highlight>
                </a:rPr>
                <a:t>(frutas).</a:t>
              </a:r>
            </a:p>
          </p:txBody>
        </p:sp>
        <p:pic>
          <p:nvPicPr>
            <p:cNvPr id="328" name="Shape 32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733424" y="3894300"/>
              <a:ext cx="1969175" cy="11554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EFEFEF"/>
        </a:solidFill>
      </p:bgPr>
    </p:bg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Shape 333"/>
          <p:cNvSpPr/>
          <p:nvPr/>
        </p:nvSpPr>
        <p:spPr>
          <a:xfrm>
            <a:off x="0" y="-51300"/>
            <a:ext cx="9144000" cy="823500"/>
          </a:xfrm>
          <a:prstGeom prst="rect">
            <a:avLst/>
          </a:prstGeom>
          <a:solidFill>
            <a:srgbClr val="10984A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34" name="Shape 334"/>
          <p:cNvSpPr txBox="1"/>
          <p:nvPr/>
        </p:nvSpPr>
        <p:spPr>
          <a:xfrm>
            <a:off x="381000" y="910725"/>
            <a:ext cx="5331300" cy="7542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s-419" sz="3000">
                <a:latin typeface="Lobster"/>
                <a:ea typeface="Lobster"/>
                <a:cs typeface="Lobster"/>
                <a:sym typeface="Lobster"/>
              </a:rPr>
              <a:t>¿Cómo se escribe una Variable?</a:t>
            </a:r>
          </a:p>
        </p:txBody>
      </p:sp>
      <p:pic>
        <p:nvPicPr>
          <p:cNvPr descr="EscudoUNALM02.gif" id="335" name="Shape 3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10700" y="-40525"/>
            <a:ext cx="810426" cy="82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6" name="Shape 336"/>
          <p:cNvGrpSpPr/>
          <p:nvPr/>
        </p:nvGrpSpPr>
        <p:grpSpPr>
          <a:xfrm>
            <a:off x="380900" y="3318700"/>
            <a:ext cx="8255800" cy="1734600"/>
            <a:chOff x="380900" y="1794700"/>
            <a:chExt cx="8255800" cy="1734600"/>
          </a:xfrm>
        </p:grpSpPr>
        <p:sp>
          <p:nvSpPr>
            <p:cNvPr id="337" name="Shape 337"/>
            <p:cNvSpPr txBox="1"/>
            <p:nvPr/>
          </p:nvSpPr>
          <p:spPr>
            <a:xfrm>
              <a:off x="380900" y="1794700"/>
              <a:ext cx="5331300" cy="1734600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 algn="just">
                <a:spcBef>
                  <a:spcPts val="0"/>
                </a:spcBef>
                <a:buNone/>
              </a:pPr>
              <a:r>
                <a:rPr lang="es-419"/>
                <a:t>Forma </a:t>
              </a:r>
              <a:r>
                <a:rPr b="1" lang="es-419">
                  <a:solidFill>
                    <a:srgbClr val="38761D"/>
                  </a:solidFill>
                </a:rPr>
                <a:t>Correcta</a:t>
              </a:r>
              <a:r>
                <a:rPr lang="es-419"/>
                <a:t>:  </a:t>
              </a:r>
            </a:p>
            <a:p>
              <a:pPr lvl="0" rtl="0" algn="just">
                <a:spcBef>
                  <a:spcPts val="0"/>
                </a:spcBef>
                <a:buNone/>
              </a:pPr>
              <a:r>
                <a:t/>
              </a:r>
              <a:endParaRPr/>
            </a:p>
            <a:p>
              <a:pPr indent="-228600" lvl="0" marL="457200" rtl="0" algn="just">
                <a:lnSpc>
                  <a:spcPct val="115000"/>
                </a:lnSpc>
                <a:spcBef>
                  <a:spcPts val="0"/>
                </a:spcBef>
                <a:buChar char="●"/>
              </a:pPr>
              <a:r>
                <a:rPr lang="es-419"/>
                <a:t>Con letras y sin espacios: </a:t>
              </a:r>
              <a:r>
                <a:rPr lang="es-419">
                  <a:latin typeface="Ubuntu"/>
                  <a:ea typeface="Ubuntu"/>
                  <a:cs typeface="Ubuntu"/>
                  <a:sym typeface="Ubuntu"/>
                </a:rPr>
                <a:t>  edad &lt;- 18</a:t>
              </a:r>
            </a:p>
            <a:p>
              <a:pPr indent="-228600" lvl="0" marL="457200" rtl="0" algn="just">
                <a:lnSpc>
                  <a:spcPct val="115000"/>
                </a:lnSpc>
                <a:spcBef>
                  <a:spcPts val="0"/>
                </a:spcBef>
                <a:buChar char="●"/>
              </a:pPr>
              <a:r>
                <a:rPr lang="es-419"/>
                <a:t>Alfanuméricas</a:t>
              </a:r>
              <a:r>
                <a:rPr lang="es-419"/>
                <a:t>: </a:t>
              </a:r>
              <a:r>
                <a:rPr lang="es-419">
                  <a:latin typeface="Ubuntu"/>
                  <a:ea typeface="Ubuntu"/>
                  <a:cs typeface="Ubuntu"/>
                  <a:sym typeface="Ubuntu"/>
                </a:rPr>
                <a:t>cosecha1&lt;- 30 </a:t>
              </a:r>
              <a:r>
                <a:rPr lang="es-419"/>
                <a:t>(combina letras y </a:t>
              </a:r>
              <a:r>
                <a:rPr lang="es-419"/>
                <a:t>números</a:t>
              </a:r>
              <a:r>
                <a:rPr lang="es-419"/>
                <a:t>)</a:t>
              </a:r>
            </a:p>
            <a:p>
              <a:pPr indent="-228600" lvl="0" marL="457200" rtl="0" algn="just">
                <a:lnSpc>
                  <a:spcPct val="115000"/>
                </a:lnSpc>
                <a:spcBef>
                  <a:spcPts val="0"/>
                </a:spcBef>
                <a:buChar char="●"/>
              </a:pPr>
              <a:r>
                <a:rPr lang="es-419"/>
                <a:t>Con </a:t>
              </a:r>
              <a:r>
                <a:rPr lang="es-419"/>
                <a:t>símbolos</a:t>
              </a:r>
              <a:r>
                <a:rPr lang="es-419"/>
                <a:t>:  </a:t>
              </a:r>
              <a:r>
                <a:rPr lang="es-419">
                  <a:latin typeface="Ubuntu"/>
                  <a:ea typeface="Ubuntu"/>
                  <a:cs typeface="Ubuntu"/>
                  <a:sym typeface="Ubuntu"/>
                </a:rPr>
                <a:t>n_vayas &lt;- 18 </a:t>
              </a:r>
              <a:r>
                <a:rPr lang="es-419"/>
                <a:t> (“</a:t>
              </a:r>
              <a:r>
                <a:rPr b="1" lang="es-419"/>
                <a:t>_” </a:t>
              </a:r>
              <a:r>
                <a:rPr lang="es-419"/>
                <a:t>guion abajo)</a:t>
              </a:r>
            </a:p>
            <a:p>
              <a:pPr indent="-228600" lvl="0" marL="457200" rtl="0" algn="just">
                <a:lnSpc>
                  <a:spcPct val="115000"/>
                </a:lnSpc>
                <a:spcBef>
                  <a:spcPts val="0"/>
                </a:spcBef>
                <a:buChar char="●"/>
              </a:pPr>
              <a:r>
                <a:rPr lang="es-419"/>
                <a:t>De preferencia escribirlas con letras </a:t>
              </a:r>
              <a:r>
                <a:rPr b="1" i="1" lang="es-419">
                  <a:highlight>
                    <a:srgbClr val="93C47D"/>
                  </a:highlight>
                </a:rPr>
                <a:t>minúsculas</a:t>
              </a:r>
              <a:r>
                <a:rPr b="1" i="1" lang="es-419">
                  <a:highlight>
                    <a:srgbClr val="93C47D"/>
                  </a:highlight>
                </a:rPr>
                <a:t> y abreviaciones</a:t>
              </a:r>
            </a:p>
            <a:p>
              <a:pPr lvl="0" rtl="0" algn="just">
                <a:spcBef>
                  <a:spcPts val="0"/>
                </a:spcBef>
                <a:buNone/>
              </a:pPr>
              <a:r>
                <a:rPr lang="es-419"/>
                <a:t>  </a:t>
              </a:r>
            </a:p>
            <a:p>
              <a:pPr lvl="0" rtl="0" algn="just">
                <a:spcBef>
                  <a:spcPts val="0"/>
                </a:spcBef>
                <a:buNone/>
              </a:pPr>
              <a:r>
                <a:t/>
              </a:r>
              <a:endParaRPr/>
            </a:p>
            <a:p>
              <a:pPr lvl="0" rtl="0" algn="just">
                <a:spcBef>
                  <a:spcPts val="0"/>
                </a:spcBef>
                <a:buNone/>
              </a:pPr>
              <a:r>
                <a:t/>
              </a:r>
              <a:endParaRPr b="1">
                <a:latin typeface="Cantarell"/>
                <a:ea typeface="Cantarell"/>
                <a:cs typeface="Cantarell"/>
                <a:sym typeface="Cantarell"/>
              </a:endParaRPr>
            </a:p>
            <a:p>
              <a:pPr lvl="0" rtl="0" algn="just">
                <a:spcBef>
                  <a:spcPts val="0"/>
                </a:spcBef>
                <a:buNone/>
              </a:pPr>
              <a:r>
                <a:rPr lang="es-419"/>
                <a:t>         </a:t>
              </a:r>
            </a:p>
            <a:p>
              <a:pPr lvl="0" rtl="0" algn="just">
                <a:spcBef>
                  <a:spcPts val="0"/>
                </a:spcBef>
                <a:buNone/>
              </a:pPr>
              <a:r>
                <a:rPr lang="es-419"/>
                <a:t>           </a:t>
              </a:r>
            </a:p>
            <a:p>
              <a:pPr lvl="0" rtl="0" algn="just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pic>
          <p:nvPicPr>
            <p:cNvPr id="338" name="Shape 33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272650" y="1794700"/>
              <a:ext cx="2364050" cy="136914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39" name="Shape 339"/>
          <p:cNvGrpSpPr/>
          <p:nvPr/>
        </p:nvGrpSpPr>
        <p:grpSpPr>
          <a:xfrm>
            <a:off x="381000" y="1785949"/>
            <a:ext cx="8692949" cy="1455350"/>
            <a:chOff x="381000" y="1785949"/>
            <a:chExt cx="8692949" cy="1455350"/>
          </a:xfrm>
        </p:grpSpPr>
        <p:grpSp>
          <p:nvGrpSpPr>
            <p:cNvPr id="340" name="Shape 340"/>
            <p:cNvGrpSpPr/>
            <p:nvPr/>
          </p:nvGrpSpPr>
          <p:grpSpPr>
            <a:xfrm>
              <a:off x="381000" y="1785950"/>
              <a:ext cx="7032549" cy="1455350"/>
              <a:chOff x="381000" y="3538550"/>
              <a:chExt cx="7032549" cy="1455350"/>
            </a:xfrm>
          </p:grpSpPr>
          <p:pic>
            <p:nvPicPr>
              <p:cNvPr id="341" name="Shape 341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6265949" y="3538550"/>
                <a:ext cx="1147599" cy="1446600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342" name="Shape 342"/>
              <p:cNvGrpSpPr/>
              <p:nvPr/>
            </p:nvGrpSpPr>
            <p:grpSpPr>
              <a:xfrm>
                <a:off x="381000" y="3547300"/>
                <a:ext cx="5331300" cy="1446600"/>
                <a:chOff x="381000" y="3547300"/>
                <a:chExt cx="5331300" cy="1446600"/>
              </a:xfrm>
            </p:grpSpPr>
            <p:sp>
              <p:nvSpPr>
                <p:cNvPr id="343" name="Shape 343"/>
                <p:cNvSpPr txBox="1"/>
                <p:nvPr/>
              </p:nvSpPr>
              <p:spPr>
                <a:xfrm>
                  <a:off x="381000" y="3547300"/>
                  <a:ext cx="5331300" cy="1446600"/>
                </a:xfrm>
                <a:prstGeom prst="rect">
                  <a:avLst/>
                </a:prstGeom>
                <a:noFill/>
                <a:ln cap="flat" cmpd="sng" w="9525">
                  <a:solidFill>
                    <a:srgbClr val="000000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  <p:txBody>
                <a:bodyPr anchorCtr="0" anchor="t" bIns="91425" lIns="91425" rIns="91425" tIns="91425">
                  <a:noAutofit/>
                </a:bodyPr>
                <a:lstStyle/>
                <a:p>
                  <a:pPr lvl="0" rtl="0" algn="just">
                    <a:spcBef>
                      <a:spcPts val="0"/>
                    </a:spcBef>
                    <a:buNone/>
                  </a:pPr>
                  <a:r>
                    <a:rPr lang="es-419"/>
                    <a:t>Forma </a:t>
                  </a:r>
                  <a:r>
                    <a:rPr b="1" lang="es-419">
                      <a:solidFill>
                        <a:srgbClr val="980000"/>
                      </a:solidFill>
                    </a:rPr>
                    <a:t>Incorrecta</a:t>
                  </a:r>
                  <a:r>
                    <a:rPr lang="es-419"/>
                    <a:t>:  </a:t>
                  </a:r>
                </a:p>
                <a:p>
                  <a:pPr lvl="0" rtl="0" algn="just">
                    <a:spcBef>
                      <a:spcPts val="0"/>
                    </a:spcBef>
                    <a:buNone/>
                  </a:pPr>
                  <a:r>
                    <a:t/>
                  </a:r>
                  <a:endParaRPr/>
                </a:p>
                <a:p>
                  <a:pPr indent="-228600" lvl="0" marL="457200" rtl="0" algn="just">
                    <a:lnSpc>
                      <a:spcPct val="150000"/>
                    </a:lnSpc>
                    <a:spcBef>
                      <a:spcPts val="0"/>
                    </a:spcBef>
                    <a:buChar char="●"/>
                  </a:pPr>
                  <a:r>
                    <a:rPr b="1" lang="es-419"/>
                    <a:t>Nunca</a:t>
                  </a:r>
                  <a:r>
                    <a:rPr lang="es-419"/>
                    <a:t> con espacios: </a:t>
                  </a:r>
                  <a:r>
                    <a:rPr lang="es-419">
                      <a:highlight>
                        <a:srgbClr val="A4C2F4"/>
                      </a:highlight>
                      <a:latin typeface="Ubuntu"/>
                      <a:ea typeface="Ubuntu"/>
                      <a:cs typeface="Ubuntu"/>
                      <a:sym typeface="Ubuntu"/>
                    </a:rPr>
                    <a:t>n</a:t>
                  </a:r>
                  <a:r>
                    <a:rPr lang="es-419">
                      <a:highlight>
                        <a:srgbClr val="FFFF00"/>
                      </a:highlight>
                      <a:latin typeface="Ubuntu"/>
                      <a:ea typeface="Ubuntu"/>
                      <a:cs typeface="Ubuntu"/>
                      <a:sym typeface="Ubuntu"/>
                    </a:rPr>
                    <a:t> </a:t>
                  </a:r>
                  <a:r>
                    <a:rPr lang="es-419">
                      <a:highlight>
                        <a:srgbClr val="A4C2F4"/>
                      </a:highlight>
                      <a:latin typeface="Ubuntu"/>
                      <a:ea typeface="Ubuntu"/>
                      <a:cs typeface="Ubuntu"/>
                      <a:sym typeface="Ubuntu"/>
                    </a:rPr>
                    <a:t>vayas</a:t>
                  </a:r>
                  <a:r>
                    <a:rPr lang="es-419">
                      <a:latin typeface="Ubuntu"/>
                      <a:ea typeface="Ubuntu"/>
                      <a:cs typeface="Ubuntu"/>
                      <a:sym typeface="Ubuntu"/>
                    </a:rPr>
                    <a:t> &lt;- 18</a:t>
                  </a:r>
                  <a:r>
                    <a:rPr lang="es-419"/>
                    <a:t> </a:t>
                  </a:r>
                </a:p>
                <a:p>
                  <a:pPr indent="-228600" lvl="0" marL="457200" rtl="0" algn="just">
                    <a:lnSpc>
                      <a:spcPct val="150000"/>
                    </a:lnSpc>
                    <a:spcBef>
                      <a:spcPts val="0"/>
                    </a:spcBef>
                    <a:buChar char="●"/>
                  </a:pPr>
                  <a:r>
                    <a:rPr b="1" lang="es-419"/>
                    <a:t>Nunca</a:t>
                  </a:r>
                  <a:r>
                    <a:rPr lang="es-419"/>
                    <a:t> con </a:t>
                  </a:r>
                  <a:r>
                    <a:rPr lang="es-419"/>
                    <a:t>números</a:t>
                  </a:r>
                  <a:r>
                    <a:rPr lang="es-419"/>
                    <a:t> adelante:  </a:t>
                  </a:r>
                  <a:r>
                    <a:rPr lang="es-419">
                      <a:highlight>
                        <a:srgbClr val="FF9900"/>
                      </a:highlight>
                      <a:latin typeface="Ubuntu"/>
                      <a:ea typeface="Ubuntu"/>
                      <a:cs typeface="Ubuntu"/>
                      <a:sym typeface="Ubuntu"/>
                    </a:rPr>
                    <a:t>1</a:t>
                  </a:r>
                  <a:r>
                    <a:rPr lang="es-419">
                      <a:latin typeface="Ubuntu"/>
                      <a:ea typeface="Ubuntu"/>
                      <a:cs typeface="Ubuntu"/>
                      <a:sym typeface="Ubuntu"/>
                    </a:rPr>
                    <a:t>cosecha &lt;- 30</a:t>
                  </a:r>
                </a:p>
                <a:p>
                  <a:pPr indent="-228600" lvl="0" marL="457200" rtl="0" algn="just">
                    <a:lnSpc>
                      <a:spcPct val="150000"/>
                    </a:lnSpc>
                    <a:spcBef>
                      <a:spcPts val="0"/>
                    </a:spcBef>
                    <a:buChar char="●"/>
                  </a:pPr>
                  <a:r>
                    <a:rPr b="1" lang="es-419"/>
                    <a:t>No</a:t>
                  </a:r>
                  <a:r>
                    <a:rPr lang="es-419"/>
                    <a:t> usar tildes, tampoco usar </a:t>
                  </a:r>
                  <a:r>
                    <a:rPr b="1" lang="es-419">
                      <a:highlight>
                        <a:srgbClr val="DD7E6B"/>
                      </a:highlight>
                    </a:rPr>
                    <a:t>nombres largos:</a:t>
                  </a:r>
                </a:p>
                <a:p>
                  <a:pPr lvl="0" rtl="0" algn="just">
                    <a:spcBef>
                      <a:spcPts val="0"/>
                    </a:spcBef>
                    <a:buNone/>
                  </a:pPr>
                  <a:r>
                    <a:rPr lang="es-419"/>
                    <a:t>  </a:t>
                  </a:r>
                </a:p>
                <a:p>
                  <a:pPr lvl="0" rtl="0" algn="just">
                    <a:spcBef>
                      <a:spcPts val="0"/>
                    </a:spcBef>
                    <a:buNone/>
                  </a:pPr>
                  <a:r>
                    <a:t/>
                  </a:r>
                  <a:endParaRPr/>
                </a:p>
                <a:p>
                  <a:pPr lvl="0" rtl="0" algn="just">
                    <a:spcBef>
                      <a:spcPts val="0"/>
                    </a:spcBef>
                    <a:buNone/>
                  </a:pPr>
                  <a:r>
                    <a:t/>
                  </a:r>
                  <a:endParaRPr b="1">
                    <a:latin typeface="Cantarell"/>
                    <a:ea typeface="Cantarell"/>
                    <a:cs typeface="Cantarell"/>
                    <a:sym typeface="Cantarell"/>
                  </a:endParaRPr>
                </a:p>
                <a:p>
                  <a:pPr lvl="0" rtl="0" algn="just">
                    <a:spcBef>
                      <a:spcPts val="0"/>
                    </a:spcBef>
                    <a:buNone/>
                  </a:pPr>
                  <a:r>
                    <a:rPr lang="es-419"/>
                    <a:t>         </a:t>
                  </a:r>
                </a:p>
                <a:p>
                  <a:pPr lvl="0" rtl="0" algn="just">
                    <a:spcBef>
                      <a:spcPts val="0"/>
                    </a:spcBef>
                    <a:buNone/>
                  </a:pPr>
                  <a:r>
                    <a:rPr lang="es-419"/>
                    <a:t>           </a:t>
                  </a:r>
                </a:p>
                <a:p>
                  <a:pPr lvl="0" rtl="0" algn="just">
                    <a:spcBef>
                      <a:spcPts val="0"/>
                    </a:spcBef>
                    <a:buNone/>
                  </a:pPr>
                  <a:r>
                    <a:t/>
                  </a:r>
                  <a:endParaRPr/>
                </a:p>
              </p:txBody>
            </p:sp>
            <p:pic>
              <p:nvPicPr>
                <p:cNvPr id="344" name="Shape 344"/>
                <p:cNvPicPr preferRelativeResize="0"/>
                <p:nvPr/>
              </p:nvPicPr>
              <p:blipFill>
                <a:blip r:embed="rId6">
                  <a:alphaModFix/>
                </a:blip>
                <a:stretch>
                  <a:fillRect/>
                </a:stretch>
              </p:blipFill>
              <p:spPr>
                <a:xfrm>
                  <a:off x="3856024" y="3919180"/>
                  <a:ext cx="414375" cy="3444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345" name="Shape 345"/>
                <p:cNvPicPr preferRelativeResize="0"/>
                <p:nvPr/>
              </p:nvPicPr>
              <p:blipFill>
                <a:blip r:embed="rId6">
                  <a:alphaModFix/>
                </a:blip>
                <a:stretch>
                  <a:fillRect/>
                </a:stretch>
              </p:blipFill>
              <p:spPr>
                <a:xfrm>
                  <a:off x="4770424" y="4223980"/>
                  <a:ext cx="414375" cy="3444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pic>
          <p:nvPicPr>
            <p:cNvPr id="346" name="Shape 34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7413550" y="1785949"/>
              <a:ext cx="1660399" cy="13763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EFEFEF"/>
        </a:solidFill>
      </p:bgPr>
    </p:bg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Shape 351"/>
          <p:cNvSpPr/>
          <p:nvPr/>
        </p:nvSpPr>
        <p:spPr>
          <a:xfrm>
            <a:off x="0" y="-51300"/>
            <a:ext cx="9144000" cy="823500"/>
          </a:xfrm>
          <a:prstGeom prst="rect">
            <a:avLst/>
          </a:prstGeom>
          <a:solidFill>
            <a:srgbClr val="10984A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52" name="Shape 352"/>
          <p:cNvSpPr txBox="1"/>
          <p:nvPr/>
        </p:nvSpPr>
        <p:spPr>
          <a:xfrm>
            <a:off x="404100" y="986925"/>
            <a:ext cx="4727100" cy="7542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000">
                <a:latin typeface="Lobster"/>
                <a:ea typeface="Lobster"/>
                <a:cs typeface="Lobster"/>
                <a:sym typeface="Lobster"/>
              </a:rPr>
              <a:t>Ejemplos de Variables</a:t>
            </a:r>
          </a:p>
        </p:txBody>
      </p:sp>
      <p:sp>
        <p:nvSpPr>
          <p:cNvPr id="353" name="Shape 353"/>
          <p:cNvSpPr txBox="1"/>
          <p:nvPr/>
        </p:nvSpPr>
        <p:spPr>
          <a:xfrm>
            <a:off x="404250" y="1859650"/>
            <a:ext cx="4727100" cy="28674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s-419">
                <a:latin typeface="Cantarell"/>
                <a:ea typeface="Cantarell"/>
                <a:cs typeface="Cantarell"/>
                <a:sym typeface="Cantarell"/>
              </a:rPr>
              <a:t>&gt; x &lt;- 1+1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s-419">
                <a:latin typeface="Cantarell"/>
                <a:ea typeface="Cantarell"/>
                <a:cs typeface="Cantarell"/>
                <a:sym typeface="Cantarell"/>
              </a:rPr>
              <a:t>&gt; x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s-419">
                <a:latin typeface="Cantarell"/>
                <a:ea typeface="Cantarell"/>
                <a:cs typeface="Cantarell"/>
                <a:sym typeface="Cantarell"/>
              </a:rPr>
              <a:t>[1] 2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s-419">
                <a:latin typeface="Cantarell"/>
                <a:ea typeface="Cantarell"/>
                <a:cs typeface="Cantarell"/>
                <a:sym typeface="Cantarell"/>
              </a:rPr>
              <a:t>&gt; y &lt;- 50-56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s-419">
                <a:solidFill>
                  <a:srgbClr val="990000"/>
                </a:solidFill>
                <a:latin typeface="Cantarell"/>
                <a:ea typeface="Cantarell"/>
                <a:cs typeface="Cantarell"/>
                <a:sym typeface="Cantarell"/>
              </a:rPr>
              <a:t>?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s-419">
                <a:latin typeface="Cantarell"/>
                <a:ea typeface="Cantarell"/>
                <a:cs typeface="Cantarell"/>
                <a:sym typeface="Cantarell"/>
              </a:rPr>
              <a:t>&gt; w &lt;- 10*20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s-419">
                <a:solidFill>
                  <a:srgbClr val="990000"/>
                </a:solidFill>
                <a:latin typeface="Cantarell"/>
                <a:ea typeface="Cantarell"/>
                <a:cs typeface="Cantarell"/>
                <a:sym typeface="Cantarell"/>
              </a:rPr>
              <a:t>?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s-419">
                <a:latin typeface="Cantarell"/>
                <a:ea typeface="Cantarell"/>
                <a:cs typeface="Cantarell"/>
                <a:sym typeface="Cantarell"/>
              </a:rPr>
              <a:t>&gt; z &lt;- 10/2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s-419">
                <a:solidFill>
                  <a:srgbClr val="990000"/>
                </a:solidFill>
                <a:latin typeface="Cantarell"/>
                <a:ea typeface="Cantarell"/>
                <a:cs typeface="Cantarell"/>
                <a:sym typeface="Cantarell"/>
              </a:rPr>
              <a:t>?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s-419">
                <a:latin typeface="Cantarell"/>
                <a:ea typeface="Cantarell"/>
                <a:cs typeface="Cantarell"/>
                <a:sym typeface="Cantarell"/>
              </a:rPr>
              <a:t>&gt;s&lt;-x+y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b="1" lang="es-419">
                <a:solidFill>
                  <a:srgbClr val="990000"/>
                </a:solidFill>
                <a:latin typeface="Cantarell"/>
                <a:ea typeface="Cantarell"/>
                <a:cs typeface="Cantarell"/>
                <a:sym typeface="Cantarell"/>
              </a:rPr>
              <a:t>?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b="1">
              <a:latin typeface="Cantarell"/>
              <a:ea typeface="Cantarell"/>
              <a:cs typeface="Cantarell"/>
              <a:sym typeface="Cantarell"/>
            </a:endParaRPr>
          </a:p>
        </p:txBody>
      </p:sp>
      <p:grpSp>
        <p:nvGrpSpPr>
          <p:cNvPr id="354" name="Shape 354"/>
          <p:cNvGrpSpPr/>
          <p:nvPr/>
        </p:nvGrpSpPr>
        <p:grpSpPr>
          <a:xfrm>
            <a:off x="416410" y="1958350"/>
            <a:ext cx="5784866" cy="213900"/>
            <a:chOff x="416425" y="1958350"/>
            <a:chExt cx="5413500" cy="213900"/>
          </a:xfrm>
        </p:grpSpPr>
        <p:sp>
          <p:nvSpPr>
            <p:cNvPr id="355" name="Shape 355"/>
            <p:cNvSpPr/>
            <p:nvPr/>
          </p:nvSpPr>
          <p:spPr>
            <a:xfrm>
              <a:off x="416425" y="1958350"/>
              <a:ext cx="258900" cy="213900"/>
            </a:xfrm>
            <a:prstGeom prst="ellipse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cxnSp>
          <p:nvCxnSpPr>
            <p:cNvPr id="356" name="Shape 356"/>
            <p:cNvCxnSpPr/>
            <p:nvPr/>
          </p:nvCxnSpPr>
          <p:spPr>
            <a:xfrm flipH="1" rot="10800000">
              <a:off x="675325" y="2059600"/>
              <a:ext cx="5154600" cy="5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lg" w="lg" type="none"/>
              <a:tailEnd len="lg" w="lg" type="triangle"/>
            </a:ln>
          </p:spPr>
        </p:cxnSp>
      </p:grpSp>
      <p:sp>
        <p:nvSpPr>
          <p:cNvPr id="357" name="Shape 357"/>
          <p:cNvSpPr txBox="1"/>
          <p:nvPr/>
        </p:nvSpPr>
        <p:spPr>
          <a:xfrm>
            <a:off x="6125275" y="1794700"/>
            <a:ext cx="1778400" cy="51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58" name="Shape 358"/>
          <p:cNvSpPr txBox="1"/>
          <p:nvPr/>
        </p:nvSpPr>
        <p:spPr>
          <a:xfrm>
            <a:off x="6049075" y="1794700"/>
            <a:ext cx="1778400" cy="51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59" name="Shape 359"/>
          <p:cNvSpPr txBox="1"/>
          <p:nvPr/>
        </p:nvSpPr>
        <p:spPr>
          <a:xfrm>
            <a:off x="6201475" y="1794700"/>
            <a:ext cx="2453400" cy="625200"/>
          </a:xfrm>
          <a:prstGeom prst="rect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s-419">
                <a:latin typeface="Droid Sans"/>
                <a:ea typeface="Droid Sans"/>
                <a:cs typeface="Droid Sans"/>
                <a:sym typeface="Droid Sans"/>
              </a:rPr>
              <a:t>Asignamos a la variable x la suma de los 2 números</a:t>
            </a:r>
          </a:p>
        </p:txBody>
      </p:sp>
      <p:sp>
        <p:nvSpPr>
          <p:cNvPr id="360" name="Shape 360"/>
          <p:cNvSpPr txBox="1"/>
          <p:nvPr/>
        </p:nvSpPr>
        <p:spPr>
          <a:xfrm>
            <a:off x="6201475" y="2568400"/>
            <a:ext cx="2509800" cy="791100"/>
          </a:xfrm>
          <a:prstGeom prst="rect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s-419">
                <a:latin typeface="Droid Sans"/>
                <a:ea typeface="Droid Sans"/>
                <a:cs typeface="Droid Sans"/>
                <a:sym typeface="Droid Sans"/>
              </a:rPr>
              <a:t>Digitamos la variable x para ver el valor contenido. En este caso es 2</a:t>
            </a:r>
            <a:r>
              <a:rPr b="1" lang="es-419">
                <a:latin typeface="Droid Sans"/>
                <a:ea typeface="Droid Sans"/>
                <a:cs typeface="Droid Sans"/>
                <a:sym typeface="Droid Sans"/>
              </a:rPr>
              <a:t>.</a:t>
            </a:r>
          </a:p>
        </p:txBody>
      </p:sp>
      <p:pic>
        <p:nvPicPr>
          <p:cNvPr descr="EscudoUNALM02.gif" id="361" name="Shape 3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10700" y="-40525"/>
            <a:ext cx="810426" cy="82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2" name="Shape 362"/>
          <p:cNvGrpSpPr/>
          <p:nvPr/>
        </p:nvGrpSpPr>
        <p:grpSpPr>
          <a:xfrm>
            <a:off x="568825" y="2186950"/>
            <a:ext cx="5632800" cy="777150"/>
            <a:chOff x="568825" y="2186950"/>
            <a:chExt cx="5632800" cy="777150"/>
          </a:xfrm>
        </p:grpSpPr>
        <p:cxnSp>
          <p:nvCxnSpPr>
            <p:cNvPr id="363" name="Shape 363"/>
            <p:cNvCxnSpPr>
              <a:stCxn id="364" idx="6"/>
              <a:endCxn id="360" idx="1"/>
            </p:cNvCxnSpPr>
            <p:nvPr/>
          </p:nvCxnSpPr>
          <p:spPr>
            <a:xfrm>
              <a:off x="1035325" y="2293900"/>
              <a:ext cx="5166300" cy="6702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lg" w="lg" type="none"/>
              <a:tailEnd len="lg" w="lg" type="triangle"/>
            </a:ln>
          </p:spPr>
        </p:cxnSp>
        <p:sp>
          <p:nvSpPr>
            <p:cNvPr id="364" name="Shape 364"/>
            <p:cNvSpPr/>
            <p:nvPr/>
          </p:nvSpPr>
          <p:spPr>
            <a:xfrm>
              <a:off x="568825" y="2186950"/>
              <a:ext cx="466500" cy="213900"/>
            </a:xfrm>
            <a:prstGeom prst="ellipse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365" name="Shape 365"/>
          <p:cNvSpPr txBox="1"/>
          <p:nvPr/>
        </p:nvSpPr>
        <p:spPr>
          <a:xfrm>
            <a:off x="6257725" y="3668200"/>
            <a:ext cx="2453400" cy="625200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s-419">
                <a:latin typeface="Droid Sans"/>
                <a:ea typeface="Droid Sans"/>
                <a:cs typeface="Droid Sans"/>
                <a:sym typeface="Droid Sans"/>
              </a:rPr>
              <a:t>Reto 1 </a:t>
            </a:r>
            <a:r>
              <a:rPr lang="es-419">
                <a:latin typeface="Droid Sans"/>
                <a:ea typeface="Droid Sans"/>
                <a:cs typeface="Droid Sans"/>
                <a:sym typeface="Droid Sans"/>
              </a:rPr>
              <a:t>: Qué</a:t>
            </a:r>
            <a:r>
              <a:rPr lang="es-419">
                <a:latin typeface="Droid Sans"/>
                <a:ea typeface="Droid Sans"/>
                <a:cs typeface="Droid Sans"/>
                <a:sym typeface="Droid Sans"/>
              </a:rPr>
              <a:t> valores </a:t>
            </a:r>
            <a:r>
              <a:rPr lang="es-419">
                <a:latin typeface="Droid Sans"/>
                <a:ea typeface="Droid Sans"/>
                <a:cs typeface="Droid Sans"/>
                <a:sym typeface="Droid Sans"/>
              </a:rPr>
              <a:t>saldrá</a:t>
            </a:r>
            <a:r>
              <a:rPr lang="es-419">
                <a:latin typeface="Droid Sans"/>
                <a:ea typeface="Droid Sans"/>
                <a:cs typeface="Droid Sans"/>
                <a:sym typeface="Droid Sans"/>
              </a:rPr>
              <a:t> en las otras variable?</a:t>
            </a:r>
          </a:p>
        </p:txBody>
      </p:sp>
      <p:pic>
        <p:nvPicPr>
          <p:cNvPr id="366" name="Shape 3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67325" y="3919950"/>
            <a:ext cx="999425" cy="82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Shape 367"/>
          <p:cNvSpPr txBox="1"/>
          <p:nvPr/>
        </p:nvSpPr>
        <p:spPr>
          <a:xfrm>
            <a:off x="6257725" y="4354000"/>
            <a:ext cx="2453400" cy="625200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s-419">
                <a:latin typeface="Droid Sans"/>
                <a:ea typeface="Droid Sans"/>
                <a:cs typeface="Droid Sans"/>
                <a:sym typeface="Droid Sans"/>
              </a:rPr>
              <a:t>Reto 2 </a:t>
            </a:r>
            <a:r>
              <a:rPr lang="es-419">
                <a:latin typeface="Droid Sans"/>
                <a:ea typeface="Droid Sans"/>
                <a:cs typeface="Droid Sans"/>
                <a:sym typeface="Droid Sans"/>
              </a:rPr>
              <a:t>: Escribir estas operaciones en el </a:t>
            </a:r>
            <a:r>
              <a:rPr b="1" lang="es-419">
                <a:latin typeface="Droid Sans"/>
                <a:ea typeface="Droid Sans"/>
                <a:cs typeface="Droid Sans"/>
                <a:sym typeface="Droid Sans"/>
              </a:rPr>
              <a:t>Editor.</a:t>
            </a:r>
          </a:p>
        </p:txBody>
      </p:sp>
      <p:sp>
        <p:nvSpPr>
          <p:cNvPr id="368" name="Shape 368"/>
          <p:cNvSpPr/>
          <p:nvPr/>
        </p:nvSpPr>
        <p:spPr>
          <a:xfrm>
            <a:off x="5571175" y="1057975"/>
            <a:ext cx="3500400" cy="517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-419">
                <a:highlight>
                  <a:srgbClr val="FFD966"/>
                </a:highlight>
                <a:latin typeface="Chelsea Market"/>
                <a:ea typeface="Chelsea Market"/>
                <a:cs typeface="Chelsea Market"/>
                <a:sym typeface="Chelsea Market"/>
              </a:rPr>
              <a:t>TRUCO</a:t>
            </a:r>
            <a:r>
              <a:rPr lang="es-419">
                <a:latin typeface="Chelsea Market"/>
                <a:ea typeface="Chelsea Market"/>
                <a:cs typeface="Chelsea Market"/>
                <a:sym typeface="Chelsea Market"/>
              </a:rPr>
              <a:t>: </a:t>
            </a:r>
            <a:r>
              <a:rPr lang="es-419" sz="1200">
                <a:latin typeface="Chelsea Market"/>
                <a:ea typeface="Chelsea Market"/>
                <a:cs typeface="Chelsea Market"/>
                <a:sym typeface="Chelsea Market"/>
              </a:rPr>
              <a:t>Presionar </a:t>
            </a:r>
            <a:r>
              <a:rPr lang="es-419" sz="1200">
                <a:solidFill>
                  <a:srgbClr val="1C4587"/>
                </a:solidFill>
                <a:latin typeface="Chelsea Market"/>
                <a:ea typeface="Chelsea Market"/>
                <a:cs typeface="Chelsea Market"/>
                <a:sym typeface="Chelsea Market"/>
              </a:rPr>
              <a:t>Ctrl</a:t>
            </a:r>
            <a:r>
              <a:rPr lang="es-419" sz="1200">
                <a:latin typeface="Chelsea Market"/>
                <a:ea typeface="Chelsea Market"/>
                <a:cs typeface="Chelsea Market"/>
                <a:sym typeface="Chelsea Market"/>
              </a:rPr>
              <a:t> + (</a:t>
            </a:r>
            <a:r>
              <a:rPr lang="es-419" sz="1200">
                <a:solidFill>
                  <a:srgbClr val="0B5394"/>
                </a:solidFill>
                <a:latin typeface="Chelsea Market"/>
                <a:ea typeface="Chelsea Market"/>
                <a:cs typeface="Chelsea Market"/>
                <a:sym typeface="Chelsea Market"/>
              </a:rPr>
              <a:t>signo </a:t>
            </a:r>
            <a:r>
              <a:rPr lang="es-419" sz="1200">
                <a:solidFill>
                  <a:srgbClr val="0B5394"/>
                </a:solidFill>
                <a:latin typeface="Chelsea Market"/>
                <a:ea typeface="Chelsea Market"/>
                <a:cs typeface="Chelsea Market"/>
                <a:sym typeface="Chelsea Market"/>
              </a:rPr>
              <a:t>menos ‘-’</a:t>
            </a:r>
            <a:r>
              <a:rPr lang="es-419" sz="1200">
                <a:latin typeface="Chelsea Market"/>
                <a:ea typeface="Chelsea Market"/>
                <a:cs typeface="Chelsea Market"/>
                <a:sym typeface="Chelsea Market"/>
              </a:rPr>
              <a:t>)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Shape 373"/>
          <p:cNvSpPr txBox="1"/>
          <p:nvPr>
            <p:ph idx="1" type="body"/>
          </p:nvPr>
        </p:nvSpPr>
        <p:spPr>
          <a:xfrm>
            <a:off x="0" y="0"/>
            <a:ext cx="9198000" cy="5143500"/>
          </a:xfrm>
          <a:prstGeom prst="rect">
            <a:avLst/>
          </a:prstGeom>
          <a:solidFill>
            <a:srgbClr val="E7E7E7"/>
          </a:solidFill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4" name="Shape 374"/>
          <p:cNvSpPr/>
          <p:nvPr/>
        </p:nvSpPr>
        <p:spPr>
          <a:xfrm>
            <a:off x="599175" y="2001525"/>
            <a:ext cx="2022300" cy="1931400"/>
          </a:xfrm>
          <a:prstGeom prst="rect">
            <a:avLst/>
          </a:prstGeom>
          <a:solidFill>
            <a:srgbClr val="D0E0E3"/>
          </a:solidFill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s-419">
                <a:latin typeface="Indie Flower"/>
                <a:ea typeface="Indie Flower"/>
                <a:cs typeface="Indie Flower"/>
                <a:sym typeface="Indie Flower"/>
              </a:rPr>
              <a:t>    </a:t>
            </a:r>
          </a:p>
          <a:p>
            <a:pPr indent="0" lvl="0" marL="0" rtl="0" algn="ctr">
              <a:spcBef>
                <a:spcPts val="0"/>
              </a:spcBef>
              <a:buNone/>
            </a:pPr>
            <a:r>
              <a:rPr lang="es-419" sz="9600">
                <a:solidFill>
                  <a:srgbClr val="2691FF"/>
                </a:solidFill>
                <a:latin typeface="Indie Flower"/>
                <a:ea typeface="Indie Flower"/>
                <a:cs typeface="Indie Flower"/>
                <a:sym typeface="Indie Flower"/>
              </a:rPr>
              <a:t>R</a:t>
            </a:r>
          </a:p>
          <a:p>
            <a:pPr indent="0" lvl="0" marL="0" rtl="0" algn="ctr">
              <a:spcBef>
                <a:spcPts val="0"/>
              </a:spcBef>
              <a:buNone/>
            </a:pPr>
            <a:r>
              <a:rPr lang="es-419" sz="3000">
                <a:solidFill>
                  <a:srgbClr val="2691FF"/>
                </a:solidFill>
                <a:latin typeface="Indie Flower"/>
                <a:ea typeface="Indie Flower"/>
                <a:cs typeface="Indie Flower"/>
                <a:sym typeface="Indie Flower"/>
              </a:rPr>
              <a:t>Datos</a:t>
            </a:r>
          </a:p>
          <a:p>
            <a:pPr indent="0" lvl="0" marL="0" rtl="0" algn="ctr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D2D2D2"/>
              </a:solidFill>
              <a:latin typeface="Indie Flower"/>
              <a:ea typeface="Indie Flower"/>
              <a:cs typeface="Indie Flower"/>
              <a:sym typeface="Indie Flower"/>
            </a:endParaRPr>
          </a:p>
        </p:txBody>
      </p:sp>
      <p:sp>
        <p:nvSpPr>
          <p:cNvPr id="375" name="Shape 375"/>
          <p:cNvSpPr txBox="1"/>
          <p:nvPr/>
        </p:nvSpPr>
        <p:spPr>
          <a:xfrm>
            <a:off x="121825" y="229350"/>
            <a:ext cx="3750000" cy="4710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000">
                <a:latin typeface="Lobster"/>
                <a:ea typeface="Lobster"/>
                <a:cs typeface="Lobster"/>
                <a:sym typeface="Lobster"/>
              </a:rPr>
              <a:t>Tipos de Datos en R</a:t>
            </a:r>
          </a:p>
        </p:txBody>
      </p:sp>
      <p:grpSp>
        <p:nvGrpSpPr>
          <p:cNvPr id="376" name="Shape 376"/>
          <p:cNvGrpSpPr/>
          <p:nvPr/>
        </p:nvGrpSpPr>
        <p:grpSpPr>
          <a:xfrm>
            <a:off x="2621484" y="164450"/>
            <a:ext cx="5608906" cy="2507474"/>
            <a:chOff x="2621484" y="164450"/>
            <a:chExt cx="5608906" cy="2507474"/>
          </a:xfrm>
        </p:grpSpPr>
        <p:sp>
          <p:nvSpPr>
            <p:cNvPr id="377" name="Shape 377"/>
            <p:cNvSpPr/>
            <p:nvPr/>
          </p:nvSpPr>
          <p:spPr>
            <a:xfrm>
              <a:off x="5322275" y="164450"/>
              <a:ext cx="2908116" cy="747252"/>
            </a:xfrm>
            <a:prstGeom prst="cloud">
              <a:avLst/>
            </a:prstGeom>
            <a:solidFill>
              <a:srgbClr val="B6D7A8"/>
            </a:solidFill>
            <a:ln>
              <a:noFill/>
            </a:ln>
          </p:spPr>
          <p:txBody>
            <a:bodyPr anchorCtr="0" anchor="b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i="1" lang="es-419" sz="3000">
                  <a:latin typeface="Indie Flower"/>
                  <a:ea typeface="Indie Flower"/>
                  <a:cs typeface="Indie Flower"/>
                  <a:sym typeface="Indie Flower"/>
                </a:rPr>
                <a:t>Numérico</a:t>
              </a:r>
            </a:p>
          </p:txBody>
        </p:sp>
        <p:cxnSp>
          <p:nvCxnSpPr>
            <p:cNvPr id="378" name="Shape 378"/>
            <p:cNvCxnSpPr/>
            <p:nvPr/>
          </p:nvCxnSpPr>
          <p:spPr>
            <a:xfrm flipH="1" rot="10800000">
              <a:off x="2621484" y="791839"/>
              <a:ext cx="2654359" cy="1880084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lg" w="lg" type="none"/>
              <a:tailEnd len="lg" w="lg" type="triangle"/>
            </a:ln>
          </p:spPr>
        </p:cxnSp>
      </p:grpSp>
      <p:grpSp>
        <p:nvGrpSpPr>
          <p:cNvPr id="379" name="Shape 379"/>
          <p:cNvGrpSpPr/>
          <p:nvPr/>
        </p:nvGrpSpPr>
        <p:grpSpPr>
          <a:xfrm>
            <a:off x="2611346" y="962500"/>
            <a:ext cx="5619034" cy="1709371"/>
            <a:chOff x="2611346" y="962500"/>
            <a:chExt cx="5619034" cy="1709371"/>
          </a:xfrm>
        </p:grpSpPr>
        <p:sp>
          <p:nvSpPr>
            <p:cNvPr id="380" name="Shape 380"/>
            <p:cNvSpPr/>
            <p:nvPr/>
          </p:nvSpPr>
          <p:spPr>
            <a:xfrm>
              <a:off x="5456725" y="962500"/>
              <a:ext cx="2773655" cy="836459"/>
            </a:xfrm>
            <a:prstGeom prst="cloud">
              <a:avLst/>
            </a:prstGeom>
            <a:solidFill>
              <a:srgbClr val="B6D7A8"/>
            </a:solidFill>
            <a:ln>
              <a:noFill/>
            </a:ln>
          </p:spPr>
          <p:txBody>
            <a:bodyPr anchorCtr="0" anchor="b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i="1" lang="es-419" sz="3000">
                  <a:latin typeface="Indie Flower"/>
                  <a:ea typeface="Indie Flower"/>
                  <a:cs typeface="Indie Flower"/>
                  <a:sym typeface="Indie Flower"/>
                </a:rPr>
                <a:t>Carácter</a:t>
              </a:r>
            </a:p>
          </p:txBody>
        </p:sp>
        <p:cxnSp>
          <p:nvCxnSpPr>
            <p:cNvPr id="381" name="Shape 381"/>
            <p:cNvCxnSpPr/>
            <p:nvPr/>
          </p:nvCxnSpPr>
          <p:spPr>
            <a:xfrm flipH="1" rot="10800000">
              <a:off x="2611346" y="1875198"/>
              <a:ext cx="2815762" cy="796672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lg" w="lg" type="none"/>
              <a:tailEnd len="lg" w="lg" type="triangle"/>
            </a:ln>
          </p:spPr>
        </p:cxnSp>
      </p:grpSp>
      <p:grpSp>
        <p:nvGrpSpPr>
          <p:cNvPr id="382" name="Shape 382"/>
          <p:cNvGrpSpPr/>
          <p:nvPr/>
        </p:nvGrpSpPr>
        <p:grpSpPr>
          <a:xfrm>
            <a:off x="2621484" y="2671924"/>
            <a:ext cx="6382439" cy="2236155"/>
            <a:chOff x="2621484" y="2671924"/>
            <a:chExt cx="6382439" cy="2236155"/>
          </a:xfrm>
        </p:grpSpPr>
        <p:sp>
          <p:nvSpPr>
            <p:cNvPr id="383" name="Shape 383"/>
            <p:cNvSpPr/>
            <p:nvPr/>
          </p:nvSpPr>
          <p:spPr>
            <a:xfrm>
              <a:off x="5509800" y="3725371"/>
              <a:ext cx="3494123" cy="1182708"/>
            </a:xfrm>
            <a:prstGeom prst="cloud">
              <a:avLst/>
            </a:prstGeom>
            <a:solidFill>
              <a:srgbClr val="B6D7A8"/>
            </a:solidFill>
            <a:ln>
              <a:noFill/>
            </a:ln>
          </p:spPr>
          <p:txBody>
            <a:bodyPr anchorCtr="0" anchor="b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i="1" lang="es-419" sz="3000">
                  <a:latin typeface="Indie Flower"/>
                  <a:ea typeface="Indie Flower"/>
                  <a:cs typeface="Indie Flower"/>
                  <a:sym typeface="Indie Flower"/>
                </a:rPr>
                <a:t>  </a:t>
              </a:r>
            </a:p>
            <a:p>
              <a:pPr lvl="0" rtl="0" algn="ctr">
                <a:spcBef>
                  <a:spcPts val="0"/>
                </a:spcBef>
                <a:buNone/>
              </a:pPr>
              <a:r>
                <a:t/>
              </a:r>
              <a:endParaRPr i="1" sz="3000">
                <a:latin typeface="Indie Flower"/>
                <a:ea typeface="Indie Flower"/>
                <a:cs typeface="Indie Flower"/>
                <a:sym typeface="Indie Flower"/>
              </a:endParaRPr>
            </a:p>
            <a:p>
              <a:pPr lvl="0" rtl="0" algn="ctr">
                <a:spcBef>
                  <a:spcPts val="0"/>
                </a:spcBef>
                <a:buNone/>
              </a:pPr>
              <a:r>
                <a:t/>
              </a:r>
              <a:endParaRPr i="1" sz="3000">
                <a:latin typeface="Indie Flower"/>
                <a:ea typeface="Indie Flower"/>
                <a:cs typeface="Indie Flower"/>
                <a:sym typeface="Indie Flower"/>
              </a:endParaRPr>
            </a:p>
            <a:p>
              <a:pPr lvl="0" rtl="0" algn="ctr">
                <a:spcBef>
                  <a:spcPts val="0"/>
                </a:spcBef>
                <a:buNone/>
              </a:pPr>
              <a:r>
                <a:rPr i="1" lang="es-419" sz="3000">
                  <a:latin typeface="Indie Flower"/>
                  <a:ea typeface="Indie Flower"/>
                  <a:cs typeface="Indie Flower"/>
                  <a:sym typeface="Indie Flower"/>
                </a:rPr>
                <a:t>Valor Faltante</a:t>
              </a:r>
            </a:p>
          </p:txBody>
        </p:sp>
        <p:cxnSp>
          <p:nvCxnSpPr>
            <p:cNvPr id="384" name="Shape 384"/>
            <p:cNvCxnSpPr/>
            <p:nvPr/>
          </p:nvCxnSpPr>
          <p:spPr>
            <a:xfrm>
              <a:off x="2621484" y="2671924"/>
              <a:ext cx="2832449" cy="180263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lg" w="lg" type="none"/>
              <a:tailEnd len="lg" w="lg" type="triangle"/>
            </a:ln>
          </p:spPr>
        </p:cxnSp>
      </p:grpSp>
      <p:grpSp>
        <p:nvGrpSpPr>
          <p:cNvPr id="385" name="Shape 385"/>
          <p:cNvGrpSpPr/>
          <p:nvPr/>
        </p:nvGrpSpPr>
        <p:grpSpPr>
          <a:xfrm>
            <a:off x="2611150" y="1941025"/>
            <a:ext cx="5736931" cy="836459"/>
            <a:chOff x="2611150" y="1941025"/>
            <a:chExt cx="5736931" cy="836459"/>
          </a:xfrm>
        </p:grpSpPr>
        <p:sp>
          <p:nvSpPr>
            <p:cNvPr id="386" name="Shape 386"/>
            <p:cNvSpPr/>
            <p:nvPr/>
          </p:nvSpPr>
          <p:spPr>
            <a:xfrm>
              <a:off x="5574425" y="1941025"/>
              <a:ext cx="2773655" cy="836459"/>
            </a:xfrm>
            <a:prstGeom prst="cloud">
              <a:avLst/>
            </a:prstGeom>
            <a:solidFill>
              <a:srgbClr val="B6D7A8"/>
            </a:solidFill>
            <a:ln>
              <a:noFill/>
            </a:ln>
          </p:spPr>
          <p:txBody>
            <a:bodyPr anchorCtr="0" anchor="b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i="1" lang="es-419" sz="3000">
                  <a:latin typeface="Indie Flower"/>
                  <a:ea typeface="Indie Flower"/>
                  <a:cs typeface="Indie Flower"/>
                  <a:sym typeface="Indie Flower"/>
                </a:rPr>
                <a:t>Factor</a:t>
              </a:r>
            </a:p>
          </p:txBody>
        </p:sp>
        <p:cxnSp>
          <p:nvCxnSpPr>
            <p:cNvPr id="387" name="Shape 387"/>
            <p:cNvCxnSpPr/>
            <p:nvPr/>
          </p:nvCxnSpPr>
          <p:spPr>
            <a:xfrm flipH="1" rot="10800000">
              <a:off x="2611150" y="2352125"/>
              <a:ext cx="2881200" cy="3378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lg" w="lg" type="none"/>
              <a:tailEnd len="lg" w="lg" type="triangle"/>
            </a:ln>
          </p:spPr>
        </p:cxnSp>
      </p:grpSp>
      <p:grpSp>
        <p:nvGrpSpPr>
          <p:cNvPr id="388" name="Shape 388"/>
          <p:cNvGrpSpPr/>
          <p:nvPr/>
        </p:nvGrpSpPr>
        <p:grpSpPr>
          <a:xfrm>
            <a:off x="2631901" y="2682567"/>
            <a:ext cx="5868579" cy="933117"/>
            <a:chOff x="2631901" y="2682567"/>
            <a:chExt cx="5868579" cy="933117"/>
          </a:xfrm>
        </p:grpSpPr>
        <p:cxnSp>
          <p:nvCxnSpPr>
            <p:cNvPr id="389" name="Shape 389"/>
            <p:cNvCxnSpPr/>
            <p:nvPr/>
          </p:nvCxnSpPr>
          <p:spPr>
            <a:xfrm>
              <a:off x="2631901" y="2682567"/>
              <a:ext cx="3018730" cy="334792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lg" w="lg" type="none"/>
              <a:tailEnd len="lg" w="lg" type="triangle"/>
            </a:ln>
          </p:spPr>
        </p:cxnSp>
        <p:sp>
          <p:nvSpPr>
            <p:cNvPr id="390" name="Shape 390"/>
            <p:cNvSpPr/>
            <p:nvPr/>
          </p:nvSpPr>
          <p:spPr>
            <a:xfrm>
              <a:off x="5726825" y="2779225"/>
              <a:ext cx="2773655" cy="836459"/>
            </a:xfrm>
            <a:prstGeom prst="cloud">
              <a:avLst/>
            </a:prstGeom>
            <a:solidFill>
              <a:srgbClr val="B6D7A8"/>
            </a:solidFill>
            <a:ln>
              <a:noFill/>
            </a:ln>
          </p:spPr>
          <p:txBody>
            <a:bodyPr anchorCtr="0" anchor="b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i="1" lang="es-419" sz="3000">
                  <a:latin typeface="Indie Flower"/>
                  <a:ea typeface="Indie Flower"/>
                  <a:cs typeface="Indie Flower"/>
                  <a:sym typeface="Indie Flower"/>
                </a:rPr>
                <a:t>Lógico</a:t>
              </a: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EFEFEF"/>
        </a:solidFill>
      </p:bgPr>
    </p:bg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Shape 395"/>
          <p:cNvSpPr/>
          <p:nvPr/>
        </p:nvSpPr>
        <p:spPr>
          <a:xfrm>
            <a:off x="0" y="-51300"/>
            <a:ext cx="9144000" cy="739500"/>
          </a:xfrm>
          <a:prstGeom prst="rect">
            <a:avLst/>
          </a:prstGeom>
          <a:solidFill>
            <a:srgbClr val="10984A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96" name="Shape 396"/>
          <p:cNvSpPr txBox="1"/>
          <p:nvPr/>
        </p:nvSpPr>
        <p:spPr>
          <a:xfrm>
            <a:off x="861300" y="758325"/>
            <a:ext cx="7181700" cy="422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000">
                <a:latin typeface="Lobster"/>
                <a:ea typeface="Lobster"/>
                <a:cs typeface="Lobster"/>
                <a:sym typeface="Lobster"/>
              </a:rPr>
              <a:t>Tipos de</a:t>
            </a:r>
            <a:r>
              <a:rPr lang="es-419" sz="3000">
                <a:latin typeface="Lobster"/>
                <a:ea typeface="Lobster"/>
                <a:cs typeface="Lobster"/>
                <a:sym typeface="Lobster"/>
              </a:rPr>
              <a:t> Datos en R</a:t>
            </a:r>
          </a:p>
        </p:txBody>
      </p:sp>
      <p:sp>
        <p:nvSpPr>
          <p:cNvPr id="397" name="Shape 397"/>
          <p:cNvSpPr txBox="1"/>
          <p:nvPr/>
        </p:nvSpPr>
        <p:spPr>
          <a:xfrm>
            <a:off x="861450" y="1180425"/>
            <a:ext cx="7181700" cy="3963000"/>
          </a:xfrm>
          <a:prstGeom prst="rect">
            <a:avLst/>
          </a:prstGeom>
          <a:solidFill>
            <a:srgbClr val="D0E0E3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s-419" sz="1200">
                <a:latin typeface="Droid Serif"/>
                <a:ea typeface="Droid Serif"/>
                <a:cs typeface="Droid Serif"/>
                <a:sym typeface="Droid Serif"/>
              </a:rPr>
              <a:t>En R existen 4 tipos de datos: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b="1" sz="1200">
              <a:latin typeface="Droid Serif"/>
              <a:ea typeface="Droid Serif"/>
              <a:cs typeface="Droid Serif"/>
              <a:sym typeface="Droid Serif"/>
            </a:endParaRPr>
          </a:p>
          <a:p>
            <a:pPr indent="-304800" lvl="0" marL="457200" rtl="0">
              <a:lnSpc>
                <a:spcPct val="115000"/>
              </a:lnSpc>
              <a:spcBef>
                <a:spcPts val="0"/>
              </a:spcBef>
              <a:buSzPct val="100000"/>
              <a:buFont typeface="Droid Serif"/>
              <a:buChar char="●"/>
            </a:pPr>
            <a:r>
              <a:rPr b="1" lang="es-419" sz="1200">
                <a:latin typeface="Droid Serif"/>
                <a:ea typeface="Droid Serif"/>
                <a:cs typeface="Droid Serif"/>
                <a:sym typeface="Droid Serif"/>
              </a:rPr>
              <a:t>Datos Numéricos: Son los números enteros, decimales</a:t>
            </a:r>
          </a:p>
          <a:p>
            <a:pPr indent="0" lvl="0" marL="45720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s-419" sz="1200">
                <a:highlight>
                  <a:srgbClr val="CCCCCC"/>
                </a:highlight>
                <a:latin typeface="Cantarell"/>
                <a:ea typeface="Cantarell"/>
                <a:cs typeface="Cantarell"/>
                <a:sym typeface="Cantarell"/>
              </a:rPr>
              <a:t>toneladas </a:t>
            </a:r>
            <a:r>
              <a:rPr lang="es-419" sz="1200">
                <a:highlight>
                  <a:srgbClr val="CCCCCC"/>
                </a:highlight>
                <a:latin typeface="Cantarell"/>
                <a:ea typeface="Cantarell"/>
                <a:cs typeface="Cantarell"/>
                <a:sym typeface="Cantarell"/>
              </a:rPr>
              <a:t>&lt;- 1</a:t>
            </a:r>
          </a:p>
          <a:p>
            <a:pPr indent="0" lvl="0" marL="45720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s-419" sz="1200">
                <a:highlight>
                  <a:srgbClr val="B7B7B7"/>
                </a:highlight>
                <a:latin typeface="Cantarell"/>
                <a:ea typeface="Cantarell"/>
                <a:cs typeface="Cantarell"/>
                <a:sym typeface="Cantarell"/>
              </a:rPr>
              <a:t>hectáreas &lt;- 3.25</a:t>
            </a:r>
            <a:r>
              <a:rPr lang="es-419" sz="1200">
                <a:highlight>
                  <a:srgbClr val="EFEFEF"/>
                </a:highlight>
                <a:latin typeface="Cantarell"/>
                <a:ea typeface="Cantarell"/>
                <a:cs typeface="Cantarell"/>
                <a:sym typeface="Cantarell"/>
              </a:rPr>
              <a:t> </a:t>
            </a:r>
          </a:p>
          <a:p>
            <a:pPr indent="0" lvl="0" marL="457200" rtl="0">
              <a:lnSpc>
                <a:spcPct val="105000"/>
              </a:lnSpc>
              <a:spcBef>
                <a:spcPts val="0"/>
              </a:spcBef>
              <a:buNone/>
            </a:pPr>
            <a:r>
              <a:t/>
            </a:r>
            <a:endParaRPr sz="1200">
              <a:highlight>
                <a:srgbClr val="FFE599"/>
              </a:highlight>
              <a:latin typeface="Cantarell"/>
              <a:ea typeface="Cantarell"/>
              <a:cs typeface="Cantarell"/>
              <a:sym typeface="Cantarell"/>
            </a:endParaRPr>
          </a:p>
          <a:p>
            <a:pPr indent="-304800" lvl="0" marL="457200" rtl="0">
              <a:lnSpc>
                <a:spcPct val="115000"/>
              </a:lnSpc>
              <a:spcBef>
                <a:spcPts val="0"/>
              </a:spcBef>
              <a:buSzPct val="100000"/>
              <a:buFont typeface="Cantarell"/>
              <a:buChar char="●"/>
            </a:pPr>
            <a:r>
              <a:rPr b="1" lang="es-419" sz="1200">
                <a:latin typeface="Droid Serif"/>
                <a:ea typeface="Droid Serif"/>
                <a:cs typeface="Droid Serif"/>
                <a:sym typeface="Droid Serif"/>
              </a:rPr>
              <a:t>Datos de Caracteres:</a:t>
            </a:r>
          </a:p>
          <a:p>
            <a:pPr indent="457200"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s-419" sz="1200">
                <a:solidFill>
                  <a:schemeClr val="dk1"/>
                </a:solidFill>
                <a:highlight>
                  <a:srgbClr val="CCCCCC"/>
                </a:highlight>
                <a:latin typeface="Cantarell"/>
                <a:ea typeface="Cantarell"/>
                <a:cs typeface="Cantarell"/>
                <a:sym typeface="Cantarell"/>
              </a:rPr>
              <a:t>frase &lt;- "Soy agronomo de corazon"</a:t>
            </a:r>
          </a:p>
          <a:p>
            <a:pPr indent="457200"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00"/>
              </a:highlight>
              <a:latin typeface="Cantarell"/>
              <a:ea typeface="Cantarell"/>
              <a:cs typeface="Cantarell"/>
              <a:sym typeface="Cantarell"/>
            </a:endParaRPr>
          </a:p>
          <a:p>
            <a:pPr indent="-304800" lvl="0" marL="457200" rtl="0">
              <a:lnSpc>
                <a:spcPct val="115000"/>
              </a:lnSpc>
              <a:spcBef>
                <a:spcPts val="0"/>
              </a:spcBef>
              <a:buSzPct val="100000"/>
              <a:buFont typeface="Droid Serif"/>
              <a:buChar char="●"/>
            </a:pPr>
            <a:r>
              <a:rPr b="1" lang="es-419" sz="1200">
                <a:latin typeface="Droid Serif"/>
                <a:ea typeface="Droid Serif"/>
                <a:cs typeface="Droid Serif"/>
                <a:sym typeface="Droid Serif"/>
              </a:rPr>
              <a:t>Datos de Factor/Factores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s-419" sz="1200">
                <a:latin typeface="Cantarell"/>
                <a:ea typeface="Cantarell"/>
                <a:cs typeface="Cantarell"/>
                <a:sym typeface="Cantarell"/>
              </a:rPr>
              <a:t>         </a:t>
            </a:r>
            <a:r>
              <a:rPr b="1" lang="es-419" sz="1200">
                <a:latin typeface="Cantarell"/>
                <a:ea typeface="Cantarell"/>
                <a:cs typeface="Cantarell"/>
                <a:sym typeface="Cantarell"/>
              </a:rPr>
              <a:t> </a:t>
            </a:r>
            <a:r>
              <a:rPr lang="es-419" sz="1200">
                <a:solidFill>
                  <a:schemeClr val="dk1"/>
                </a:solidFill>
                <a:highlight>
                  <a:srgbClr val="CCCCCC"/>
                </a:highlight>
                <a:latin typeface="Cantarell"/>
                <a:ea typeface="Cantarell"/>
                <a:cs typeface="Cantarell"/>
                <a:sym typeface="Cantarell"/>
              </a:rPr>
              <a:t>csales &lt;- c("bajo","medio","sales")</a:t>
            </a:r>
            <a:r>
              <a:rPr lang="es-419" sz="1200">
                <a:solidFill>
                  <a:schemeClr val="dk1"/>
                </a:solidFill>
                <a:highlight>
                  <a:srgbClr val="FFFF00"/>
                </a:highlight>
                <a:latin typeface="Cantarell"/>
                <a:ea typeface="Cantarell"/>
                <a:cs typeface="Cantarell"/>
                <a:sym typeface="Cantarell"/>
              </a:rPr>
              <a:t> 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s-419" sz="1200">
                <a:highlight>
                  <a:srgbClr val="C9DAF8"/>
                </a:highlight>
                <a:latin typeface="Cantarell"/>
                <a:ea typeface="Cantarell"/>
                <a:cs typeface="Cantarell"/>
                <a:sym typeface="Cantarell"/>
              </a:rPr>
              <a:t>          </a:t>
            </a:r>
            <a:r>
              <a:rPr lang="es-419" sz="1200">
                <a:solidFill>
                  <a:schemeClr val="dk1"/>
                </a:solidFill>
                <a:highlight>
                  <a:srgbClr val="CCCCCC"/>
                </a:highlight>
                <a:latin typeface="Cantarell"/>
                <a:ea typeface="Cantarell"/>
                <a:cs typeface="Cantarell"/>
                <a:sym typeface="Cantarell"/>
              </a:rPr>
              <a:t>csales &lt;- factor(csales)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00"/>
              </a:highlight>
              <a:latin typeface="Cantarell"/>
              <a:ea typeface="Cantarell"/>
              <a:cs typeface="Cantarell"/>
              <a:sym typeface="Cantarell"/>
            </a:endParaRPr>
          </a:p>
          <a:p>
            <a:pPr indent="-304800" lvl="0" marL="457200" rtl="0">
              <a:lnSpc>
                <a:spcPct val="115000"/>
              </a:lnSpc>
              <a:spcBef>
                <a:spcPts val="0"/>
              </a:spcBef>
              <a:buSzPct val="100000"/>
              <a:buFont typeface="Cantarell"/>
              <a:buChar char="●"/>
            </a:pPr>
            <a:r>
              <a:rPr b="1" lang="es-419" sz="1200">
                <a:latin typeface="Droid Serif"/>
                <a:ea typeface="Droid Serif"/>
                <a:cs typeface="Droid Serif"/>
                <a:sym typeface="Droid Serif"/>
              </a:rPr>
              <a:t>Datos Logicos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s-419" sz="1200">
                <a:solidFill>
                  <a:schemeClr val="dk1"/>
                </a:solidFill>
                <a:latin typeface="Cantarell"/>
                <a:ea typeface="Cantarell"/>
                <a:cs typeface="Cantarell"/>
                <a:sym typeface="Cantarell"/>
              </a:rPr>
              <a:t>        </a:t>
            </a:r>
            <a:r>
              <a:rPr lang="es-419" sz="12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  </a:t>
            </a:r>
            <a:r>
              <a:rPr lang="es-419" sz="1200">
                <a:highlight>
                  <a:srgbClr val="CCCCCC"/>
                </a:highlight>
                <a:latin typeface="Cantarell"/>
                <a:ea typeface="Cantarell"/>
                <a:cs typeface="Cantarell"/>
                <a:sym typeface="Cantarell"/>
              </a:rPr>
              <a:t>vlogico &lt;- TRUE; lg2&lt;-FALSE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200">
              <a:highlight>
                <a:srgbClr val="FFFF00"/>
              </a:highlight>
              <a:latin typeface="Cantarell"/>
              <a:ea typeface="Cantarell"/>
              <a:cs typeface="Cantarell"/>
              <a:sym typeface="Cantarell"/>
            </a:endParaRPr>
          </a:p>
          <a:p>
            <a:pPr indent="-304800" lvl="0" marL="457200" rtl="0">
              <a:lnSpc>
                <a:spcPct val="115000"/>
              </a:lnSpc>
              <a:spcBef>
                <a:spcPts val="0"/>
              </a:spcBef>
              <a:buSzPct val="100000"/>
              <a:buFont typeface="Cantarell"/>
              <a:buChar char="●"/>
            </a:pPr>
            <a:r>
              <a:rPr b="1" lang="es-419" sz="1200">
                <a:latin typeface="Droid Serif"/>
                <a:ea typeface="Droid Serif"/>
                <a:cs typeface="Droid Serif"/>
                <a:sym typeface="Droid Serif"/>
              </a:rPr>
              <a:t>Datos Faltantes (Missing Values)</a:t>
            </a: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200">
                <a:latin typeface="Cantarell"/>
                <a:ea typeface="Cantarell"/>
                <a:cs typeface="Cantarell"/>
                <a:sym typeface="Cantarell"/>
              </a:rPr>
              <a:t>          </a:t>
            </a:r>
            <a:r>
              <a:rPr lang="es-419" sz="1200">
                <a:highlight>
                  <a:srgbClr val="CCCCCC"/>
                </a:highlight>
                <a:latin typeface="Cantarell"/>
                <a:ea typeface="Cantarell"/>
                <a:cs typeface="Cantarell"/>
                <a:sym typeface="Cantarell"/>
              </a:rPr>
              <a:t>d_faltante &lt;- NA                             #(NA significa </a:t>
            </a:r>
            <a:r>
              <a:rPr i="1" lang="es-419" sz="1200">
                <a:highlight>
                  <a:srgbClr val="CCCCCC"/>
                </a:highlight>
                <a:latin typeface="Cantarell"/>
                <a:ea typeface="Cantarell"/>
                <a:cs typeface="Cantarell"/>
                <a:sym typeface="Cantarell"/>
              </a:rPr>
              <a:t>Non-Assignment</a:t>
            </a:r>
            <a:r>
              <a:rPr lang="es-419" sz="1200">
                <a:highlight>
                  <a:srgbClr val="CCCCCC"/>
                </a:highlight>
                <a:latin typeface="Cantarell"/>
                <a:ea typeface="Cantarell"/>
                <a:cs typeface="Cantarell"/>
                <a:sym typeface="Cantarell"/>
              </a:rPr>
              <a:t> o </a:t>
            </a:r>
            <a:r>
              <a:rPr i="1" lang="es-419" sz="1200">
                <a:highlight>
                  <a:srgbClr val="CCCCCC"/>
                </a:highlight>
                <a:latin typeface="Cantarell"/>
                <a:ea typeface="Cantarell"/>
                <a:cs typeface="Cantarell"/>
                <a:sym typeface="Cantarell"/>
              </a:rPr>
              <a:t>No-Asignado</a:t>
            </a:r>
            <a:r>
              <a:rPr lang="es-419" sz="1200">
                <a:highlight>
                  <a:srgbClr val="CCCCCC"/>
                </a:highlight>
                <a:latin typeface="Cantarell"/>
                <a:ea typeface="Cantarell"/>
                <a:cs typeface="Cantarell"/>
                <a:sym typeface="Cantarell"/>
              </a:rPr>
              <a:t>)</a:t>
            </a: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300">
                <a:latin typeface="Cantarell"/>
                <a:ea typeface="Cantarell"/>
                <a:cs typeface="Cantarell"/>
                <a:sym typeface="Cantarell"/>
              </a:rPr>
              <a:t>         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b="1">
              <a:latin typeface="Ubuntu"/>
              <a:ea typeface="Ubuntu"/>
              <a:cs typeface="Ubuntu"/>
              <a:sym typeface="Ubuntu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b="1"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descr="EscudoUNALM02.gif" id="398" name="Shape 3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10700" y="-41625"/>
            <a:ext cx="810426" cy="739425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Shape 399"/>
          <p:cNvSpPr txBox="1"/>
          <p:nvPr/>
        </p:nvSpPr>
        <p:spPr>
          <a:xfrm>
            <a:off x="8114800" y="1315150"/>
            <a:ext cx="922800" cy="12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s-419" sz="1200"/>
              <a:t>Reto 3:</a:t>
            </a:r>
            <a:r>
              <a:rPr lang="es-419" sz="1200"/>
              <a:t> Escribir los comandos usados en el </a:t>
            </a:r>
            <a:r>
              <a:rPr b="1" i="1" lang="es-419" sz="1200"/>
              <a:t>Editor</a:t>
            </a:r>
            <a:r>
              <a:rPr lang="es-419" sz="1200"/>
              <a:t>.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E7E7E7"/>
        </a:solidFill>
      </p:bgPr>
    </p:bg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Shape 404"/>
          <p:cNvSpPr/>
          <p:nvPr/>
        </p:nvSpPr>
        <p:spPr>
          <a:xfrm>
            <a:off x="169275" y="2080925"/>
            <a:ext cx="1953900" cy="2162100"/>
          </a:xfrm>
          <a:prstGeom prst="rect">
            <a:avLst/>
          </a:prstGeom>
          <a:solidFill>
            <a:srgbClr val="D89F39"/>
          </a:solidFill>
          <a:ln cap="flat" cmpd="sng" w="19050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s-419">
                <a:latin typeface="Indie Flower"/>
                <a:ea typeface="Indie Flower"/>
                <a:cs typeface="Indie Flower"/>
                <a:sym typeface="Indie Flower"/>
              </a:rPr>
              <a:t>    </a:t>
            </a:r>
          </a:p>
          <a:p>
            <a:pPr indent="0" lvl="0" marL="0" rtl="0" algn="ctr">
              <a:spcBef>
                <a:spcPts val="0"/>
              </a:spcBef>
              <a:buNone/>
            </a:pPr>
            <a:r>
              <a:rPr lang="es-419" sz="9600">
                <a:solidFill>
                  <a:srgbClr val="FFFFFF"/>
                </a:solidFill>
                <a:latin typeface="Indie Flower"/>
                <a:ea typeface="Indie Flower"/>
                <a:cs typeface="Indie Flower"/>
                <a:sym typeface="Indie Flower"/>
              </a:rPr>
              <a:t>R</a:t>
            </a:r>
          </a:p>
          <a:p>
            <a:pPr indent="-69850" lvl="0" marL="0" rtl="0" algn="ctr">
              <a:spcBef>
                <a:spcPts val="0"/>
              </a:spcBef>
              <a:buClr>
                <a:srgbClr val="000000"/>
              </a:buClr>
              <a:buSzPct val="45833"/>
              <a:buFont typeface="Arial"/>
              <a:buNone/>
            </a:pPr>
            <a:r>
              <a:rPr lang="es-419" sz="2400">
                <a:solidFill>
                  <a:srgbClr val="FFFFFF"/>
                </a:solidFill>
                <a:latin typeface="Indie Flower"/>
                <a:ea typeface="Indie Flower"/>
                <a:cs typeface="Indie Flower"/>
                <a:sym typeface="Indie Flower"/>
              </a:rPr>
              <a:t>Estructura de datos</a:t>
            </a:r>
          </a:p>
          <a:p>
            <a:pPr indent="0" lvl="0" marL="0" rtl="0" algn="ctr">
              <a:spcBef>
                <a:spcPts val="0"/>
              </a:spcBef>
              <a:buNone/>
            </a:pPr>
            <a:r>
              <a:t/>
            </a:r>
            <a:endParaRPr>
              <a:latin typeface="Indie Flower"/>
              <a:ea typeface="Indie Flower"/>
              <a:cs typeface="Indie Flower"/>
              <a:sym typeface="Indie Flower"/>
            </a:endParaRPr>
          </a:p>
        </p:txBody>
      </p:sp>
      <p:grpSp>
        <p:nvGrpSpPr>
          <p:cNvPr id="405" name="Shape 405"/>
          <p:cNvGrpSpPr/>
          <p:nvPr/>
        </p:nvGrpSpPr>
        <p:grpSpPr>
          <a:xfrm>
            <a:off x="2123175" y="2508450"/>
            <a:ext cx="4348386" cy="1025676"/>
            <a:chOff x="2123175" y="2508450"/>
            <a:chExt cx="4348386" cy="1025676"/>
          </a:xfrm>
        </p:grpSpPr>
        <p:sp>
          <p:nvSpPr>
            <p:cNvPr id="406" name="Shape 406"/>
            <p:cNvSpPr/>
            <p:nvPr/>
          </p:nvSpPr>
          <p:spPr>
            <a:xfrm>
              <a:off x="4428850" y="2508450"/>
              <a:ext cx="2042711" cy="1025676"/>
            </a:xfrm>
            <a:prstGeom prst="cloud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b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b="1" i="1" lang="es-419" sz="3000">
                  <a:latin typeface="Indie Flower"/>
                  <a:ea typeface="Indie Flower"/>
                  <a:cs typeface="Indie Flower"/>
                  <a:sym typeface="Indie Flower"/>
                </a:rPr>
                <a:t>Listas</a:t>
              </a:r>
            </a:p>
          </p:txBody>
        </p:sp>
        <p:cxnSp>
          <p:nvCxnSpPr>
            <p:cNvPr id="407" name="Shape 407"/>
            <p:cNvCxnSpPr/>
            <p:nvPr/>
          </p:nvCxnSpPr>
          <p:spPr>
            <a:xfrm>
              <a:off x="2123175" y="3021275"/>
              <a:ext cx="2299500" cy="2100"/>
            </a:xfrm>
            <a:prstGeom prst="straightConnector1">
              <a:avLst/>
            </a:prstGeom>
            <a:noFill/>
            <a:ln cap="flat" cmpd="sng" w="19050">
              <a:solidFill>
                <a:srgbClr val="666666"/>
              </a:solidFill>
              <a:prstDash val="solid"/>
              <a:round/>
              <a:headEnd len="lg" w="lg" type="none"/>
              <a:tailEnd len="lg" w="lg" type="triangle"/>
            </a:ln>
          </p:spPr>
        </p:cxnSp>
      </p:grpSp>
      <p:sp>
        <p:nvSpPr>
          <p:cNvPr id="408" name="Shape 408"/>
          <p:cNvSpPr txBox="1"/>
          <p:nvPr/>
        </p:nvSpPr>
        <p:spPr>
          <a:xfrm>
            <a:off x="99300" y="148725"/>
            <a:ext cx="4031400" cy="4710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000">
                <a:latin typeface="Lobster"/>
                <a:ea typeface="Lobster"/>
                <a:cs typeface="Lobster"/>
                <a:sym typeface="Lobster"/>
              </a:rPr>
              <a:t>Estructura de Datos en R</a:t>
            </a:r>
          </a:p>
        </p:txBody>
      </p:sp>
      <p:grpSp>
        <p:nvGrpSpPr>
          <p:cNvPr id="409" name="Shape 409"/>
          <p:cNvGrpSpPr/>
          <p:nvPr/>
        </p:nvGrpSpPr>
        <p:grpSpPr>
          <a:xfrm>
            <a:off x="2134100" y="90487"/>
            <a:ext cx="6809875" cy="2930787"/>
            <a:chOff x="2134100" y="90487"/>
            <a:chExt cx="6809875" cy="2930787"/>
          </a:xfrm>
        </p:grpSpPr>
        <p:sp>
          <p:nvSpPr>
            <p:cNvPr id="410" name="Shape 410"/>
            <p:cNvSpPr/>
            <p:nvPr/>
          </p:nvSpPr>
          <p:spPr>
            <a:xfrm>
              <a:off x="4439775" y="248925"/>
              <a:ext cx="2489183" cy="1025676"/>
            </a:xfrm>
            <a:prstGeom prst="cloud">
              <a:avLst/>
            </a:prstGeom>
            <a:solidFill>
              <a:srgbClr val="FFE599"/>
            </a:solidFill>
            <a:ln>
              <a:noFill/>
            </a:ln>
          </p:spPr>
          <p:txBody>
            <a:bodyPr anchorCtr="0" anchor="b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b="1" i="1" lang="es-419" sz="3000">
                  <a:latin typeface="Indie Flower"/>
                  <a:ea typeface="Indie Flower"/>
                  <a:cs typeface="Indie Flower"/>
                  <a:sym typeface="Indie Flower"/>
                </a:rPr>
                <a:t>Vectores</a:t>
              </a:r>
            </a:p>
          </p:txBody>
        </p:sp>
        <p:cxnSp>
          <p:nvCxnSpPr>
            <p:cNvPr id="411" name="Shape 411"/>
            <p:cNvCxnSpPr/>
            <p:nvPr/>
          </p:nvCxnSpPr>
          <p:spPr>
            <a:xfrm flipH="1" rot="10800000">
              <a:off x="2134100" y="1059575"/>
              <a:ext cx="2313600" cy="1961700"/>
            </a:xfrm>
            <a:prstGeom prst="straightConnector1">
              <a:avLst/>
            </a:prstGeom>
            <a:noFill/>
            <a:ln cap="flat" cmpd="sng" w="19050">
              <a:solidFill>
                <a:srgbClr val="666666"/>
              </a:solidFill>
              <a:prstDash val="solid"/>
              <a:round/>
              <a:headEnd len="lg" w="lg" type="none"/>
              <a:tailEnd len="lg" w="lg" type="triangle"/>
            </a:ln>
          </p:spPr>
        </p:cxnSp>
        <p:cxnSp>
          <p:nvCxnSpPr>
            <p:cNvPr id="412" name="Shape 412"/>
            <p:cNvCxnSpPr>
              <a:stCxn id="410" idx="0"/>
            </p:cNvCxnSpPr>
            <p:nvPr/>
          </p:nvCxnSpPr>
          <p:spPr>
            <a:xfrm flipH="1" rot="10800000">
              <a:off x="6926884" y="742863"/>
              <a:ext cx="1143000" cy="18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dash"/>
              <a:round/>
              <a:headEnd len="lg" w="lg" type="none"/>
              <a:tailEnd len="lg" w="lg" type="triangle"/>
            </a:ln>
          </p:spPr>
        </p:cxnSp>
        <p:pic>
          <p:nvPicPr>
            <p:cNvPr id="413" name="Shape 4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124825" y="90487"/>
              <a:ext cx="819150" cy="13049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14" name="Shape 414"/>
          <p:cNvGrpSpPr/>
          <p:nvPr/>
        </p:nvGrpSpPr>
        <p:grpSpPr>
          <a:xfrm>
            <a:off x="2123175" y="1537000"/>
            <a:ext cx="6868425" cy="1484275"/>
            <a:chOff x="2123175" y="1537000"/>
            <a:chExt cx="6868425" cy="1484275"/>
          </a:xfrm>
        </p:grpSpPr>
        <p:sp>
          <p:nvSpPr>
            <p:cNvPr id="415" name="Shape 415"/>
            <p:cNvSpPr/>
            <p:nvPr/>
          </p:nvSpPr>
          <p:spPr>
            <a:xfrm>
              <a:off x="4351675" y="1536999"/>
              <a:ext cx="2299536" cy="921348"/>
            </a:xfrm>
            <a:prstGeom prst="cloud">
              <a:avLst/>
            </a:prstGeom>
            <a:solidFill>
              <a:srgbClr val="C27BA0"/>
            </a:solidFill>
            <a:ln>
              <a:noFill/>
            </a:ln>
          </p:spPr>
          <p:txBody>
            <a:bodyPr anchorCtr="0" anchor="b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s-419" sz="3000">
                  <a:latin typeface="Indie Flower"/>
                  <a:ea typeface="Indie Flower"/>
                  <a:cs typeface="Indie Flower"/>
                  <a:sym typeface="Indie Flower"/>
                </a:rPr>
                <a:t>Matrices</a:t>
              </a:r>
            </a:p>
          </p:txBody>
        </p:sp>
        <p:cxnSp>
          <p:nvCxnSpPr>
            <p:cNvPr id="416" name="Shape 416"/>
            <p:cNvCxnSpPr/>
            <p:nvPr/>
          </p:nvCxnSpPr>
          <p:spPr>
            <a:xfrm flipH="1" rot="10800000">
              <a:off x="2123175" y="2061275"/>
              <a:ext cx="2237100" cy="960000"/>
            </a:xfrm>
            <a:prstGeom prst="straightConnector1">
              <a:avLst/>
            </a:prstGeom>
            <a:noFill/>
            <a:ln cap="flat" cmpd="sng" w="19050">
              <a:solidFill>
                <a:srgbClr val="666666"/>
              </a:solidFill>
              <a:prstDash val="solid"/>
              <a:round/>
              <a:headEnd len="lg" w="lg" type="none"/>
              <a:tailEnd len="lg" w="lg" type="triangle"/>
            </a:ln>
          </p:spPr>
        </p:cxnSp>
        <p:cxnSp>
          <p:nvCxnSpPr>
            <p:cNvPr id="417" name="Shape 417"/>
            <p:cNvCxnSpPr>
              <a:stCxn id="415" idx="0"/>
            </p:cNvCxnSpPr>
            <p:nvPr/>
          </p:nvCxnSpPr>
          <p:spPr>
            <a:xfrm flipH="1" rot="10800000">
              <a:off x="6649294" y="1992274"/>
              <a:ext cx="1082700" cy="5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dash"/>
              <a:round/>
              <a:headEnd len="lg" w="lg" type="none"/>
              <a:tailEnd len="lg" w="lg" type="triangle"/>
            </a:ln>
          </p:spPr>
        </p:cxnSp>
        <p:pic>
          <p:nvPicPr>
            <p:cNvPr id="418" name="Shape 41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772400" y="1547812"/>
              <a:ext cx="1219200" cy="12858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19" name="Shape 419"/>
          <p:cNvGrpSpPr/>
          <p:nvPr/>
        </p:nvGrpSpPr>
        <p:grpSpPr>
          <a:xfrm>
            <a:off x="2123175" y="3021275"/>
            <a:ext cx="6967175" cy="1950774"/>
            <a:chOff x="2123175" y="3021275"/>
            <a:chExt cx="6967175" cy="1950774"/>
          </a:xfrm>
        </p:grpSpPr>
        <p:cxnSp>
          <p:nvCxnSpPr>
            <p:cNvPr id="420" name="Shape 420"/>
            <p:cNvCxnSpPr/>
            <p:nvPr/>
          </p:nvCxnSpPr>
          <p:spPr>
            <a:xfrm flipH="1" rot="10800000">
              <a:off x="5710359" y="4299313"/>
              <a:ext cx="1145700" cy="102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dash"/>
              <a:round/>
              <a:headEnd len="lg" w="lg" type="none"/>
              <a:tailEnd len="lg" w="lg" type="triangle"/>
            </a:ln>
          </p:spPr>
        </p:cxnSp>
        <p:cxnSp>
          <p:nvCxnSpPr>
            <p:cNvPr id="421" name="Shape 421"/>
            <p:cNvCxnSpPr/>
            <p:nvPr/>
          </p:nvCxnSpPr>
          <p:spPr>
            <a:xfrm>
              <a:off x="2123175" y="3021275"/>
              <a:ext cx="2120400" cy="1124400"/>
            </a:xfrm>
            <a:prstGeom prst="straightConnector1">
              <a:avLst/>
            </a:prstGeom>
            <a:noFill/>
            <a:ln cap="flat" cmpd="sng" w="19050">
              <a:solidFill>
                <a:srgbClr val="666666"/>
              </a:solidFill>
              <a:prstDash val="solid"/>
              <a:round/>
              <a:headEnd len="lg" w="lg" type="none"/>
              <a:tailEnd len="lg" w="lg" type="triangle"/>
            </a:ln>
          </p:spPr>
        </p:cxnSp>
        <p:sp>
          <p:nvSpPr>
            <p:cNvPr id="422" name="Shape 422"/>
            <p:cNvSpPr/>
            <p:nvPr/>
          </p:nvSpPr>
          <p:spPr>
            <a:xfrm>
              <a:off x="4287900" y="3796675"/>
              <a:ext cx="2120364" cy="1025676"/>
            </a:xfrm>
            <a:prstGeom prst="cloud">
              <a:avLst/>
            </a:prstGeom>
            <a:solidFill>
              <a:srgbClr val="6AA84F"/>
            </a:solidFill>
            <a:ln>
              <a:noFill/>
            </a:ln>
          </p:spPr>
          <p:txBody>
            <a:bodyPr anchorCtr="0" anchor="b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t/>
              </a:r>
              <a:endParaRPr i="1" sz="3000">
                <a:latin typeface="Indie Flower"/>
                <a:ea typeface="Indie Flower"/>
                <a:cs typeface="Indie Flower"/>
                <a:sym typeface="Indie Flower"/>
              </a:endParaRPr>
            </a:p>
            <a:p>
              <a:pPr lvl="0" rtl="0" algn="ctr">
                <a:spcBef>
                  <a:spcPts val="0"/>
                </a:spcBef>
                <a:buNone/>
              </a:pPr>
              <a:r>
                <a:t/>
              </a:r>
              <a:endParaRPr i="1" sz="3000">
                <a:latin typeface="Indie Flower"/>
                <a:ea typeface="Indie Flower"/>
                <a:cs typeface="Indie Flower"/>
                <a:sym typeface="Indie Flower"/>
              </a:endParaRPr>
            </a:p>
            <a:p>
              <a:pPr lvl="0" rtl="0" algn="ctr">
                <a:spcBef>
                  <a:spcPts val="0"/>
                </a:spcBef>
                <a:buNone/>
              </a:pPr>
              <a:r>
                <a:t/>
              </a:r>
              <a:endParaRPr b="1" i="1" sz="2400">
                <a:latin typeface="Indie Flower"/>
                <a:ea typeface="Indie Flower"/>
                <a:cs typeface="Indie Flower"/>
                <a:sym typeface="Indie Flower"/>
              </a:endParaRPr>
            </a:p>
            <a:p>
              <a:pPr lvl="0" rtl="0" algn="ctr">
                <a:spcBef>
                  <a:spcPts val="0"/>
                </a:spcBef>
                <a:buNone/>
              </a:pPr>
              <a:r>
                <a:t/>
              </a:r>
              <a:endParaRPr b="1" i="1" sz="2400">
                <a:latin typeface="Indie Flower"/>
                <a:ea typeface="Indie Flower"/>
                <a:cs typeface="Indie Flower"/>
                <a:sym typeface="Indie Flower"/>
              </a:endParaRPr>
            </a:p>
            <a:p>
              <a:pPr lvl="0" rtl="0" algn="ctr">
                <a:spcBef>
                  <a:spcPts val="0"/>
                </a:spcBef>
                <a:buNone/>
              </a:pPr>
              <a:r>
                <a:rPr b="1" i="1" lang="es-419" sz="2400">
                  <a:latin typeface="Indie Flower"/>
                  <a:ea typeface="Indie Flower"/>
                  <a:cs typeface="Indie Flower"/>
                  <a:sym typeface="Indie Flower"/>
                </a:rPr>
                <a:t>Data Frames</a:t>
              </a:r>
            </a:p>
          </p:txBody>
        </p:sp>
        <p:grpSp>
          <p:nvGrpSpPr>
            <p:cNvPr id="423" name="Shape 423"/>
            <p:cNvGrpSpPr/>
            <p:nvPr/>
          </p:nvGrpSpPr>
          <p:grpSpPr>
            <a:xfrm>
              <a:off x="6856050" y="3252675"/>
              <a:ext cx="2234300" cy="1719374"/>
              <a:chOff x="6856050" y="3252675"/>
              <a:chExt cx="2234300" cy="1719374"/>
            </a:xfrm>
          </p:grpSpPr>
          <p:pic>
            <p:nvPicPr>
              <p:cNvPr id="424" name="Shape 424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6856050" y="3678271"/>
                <a:ext cx="2234300" cy="129377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25" name="Shape 425"/>
              <p:cNvSpPr/>
              <p:nvPr/>
            </p:nvSpPr>
            <p:spPr>
              <a:xfrm rot="5404265">
                <a:off x="7774124" y="2827650"/>
                <a:ext cx="241800" cy="1497000"/>
              </a:xfrm>
              <a:prstGeom prst="leftBrace">
                <a:avLst>
                  <a:gd fmla="val 8333" name="adj1"/>
                  <a:gd fmla="val 50000" name="adj2"/>
                </a:avLst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6" name="Shape 426"/>
              <p:cNvSpPr/>
              <p:nvPr/>
            </p:nvSpPr>
            <p:spPr>
              <a:xfrm>
                <a:off x="7422175" y="3252675"/>
                <a:ext cx="1082700" cy="202500"/>
              </a:xfrm>
              <a:prstGeom prst="roundRect">
                <a:avLst>
                  <a:gd fmla="val 16667" name="adj"/>
                </a:avLst>
              </a:prstGeom>
              <a:solidFill>
                <a:srgbClr val="CCCCCC"/>
              </a:solidFill>
              <a:ln cap="flat" cmpd="sng" w="9525">
                <a:solidFill>
                  <a:srgbClr val="434343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rPr lang="es-419"/>
                  <a:t>data.frame</a:t>
                </a:r>
              </a:p>
            </p:txBody>
          </p:sp>
        </p:grp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EFEFEF"/>
        </a:solidFill>
      </p:bgPr>
    </p:bg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Shape 431"/>
          <p:cNvSpPr/>
          <p:nvPr/>
        </p:nvSpPr>
        <p:spPr>
          <a:xfrm>
            <a:off x="0" y="-51300"/>
            <a:ext cx="9144000" cy="823500"/>
          </a:xfrm>
          <a:prstGeom prst="rect">
            <a:avLst/>
          </a:prstGeom>
          <a:solidFill>
            <a:srgbClr val="10984A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32" name="Shape 432"/>
          <p:cNvSpPr txBox="1"/>
          <p:nvPr/>
        </p:nvSpPr>
        <p:spPr>
          <a:xfrm>
            <a:off x="861450" y="1326250"/>
            <a:ext cx="7181700" cy="3592200"/>
          </a:xfrm>
          <a:prstGeom prst="rect">
            <a:avLst/>
          </a:prstGeom>
          <a:solidFill>
            <a:srgbClr val="A2C4C9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b="1">
              <a:latin typeface="Droid Serif"/>
              <a:ea typeface="Droid Serif"/>
              <a:cs typeface="Droid Serif"/>
              <a:sym typeface="Droid Serif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b="1">
              <a:latin typeface="Droid Serif"/>
              <a:ea typeface="Droid Serif"/>
              <a:cs typeface="Droid Serif"/>
              <a:sym typeface="Droid Serif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b="1">
              <a:latin typeface="Droid Serif"/>
              <a:ea typeface="Droid Serif"/>
              <a:cs typeface="Droid Serif"/>
              <a:sym typeface="Droid Serif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b="1">
              <a:latin typeface="Droid Serif"/>
              <a:ea typeface="Droid Serif"/>
              <a:cs typeface="Droid Serif"/>
              <a:sym typeface="Droid Serif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b="1"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descr="EscudoUNALM02.gif" id="433" name="Shape 4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10700" y="-40525"/>
            <a:ext cx="810426" cy="82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34" name="Shape 434"/>
          <p:cNvSpPr txBox="1"/>
          <p:nvPr/>
        </p:nvSpPr>
        <p:spPr>
          <a:xfrm>
            <a:off x="861450" y="855250"/>
            <a:ext cx="7181700" cy="471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000">
                <a:latin typeface="Lobster"/>
                <a:ea typeface="Lobster"/>
                <a:cs typeface="Lobster"/>
                <a:sym typeface="Lobster"/>
              </a:rPr>
              <a:t>Estructura de Datos en R</a:t>
            </a:r>
          </a:p>
        </p:txBody>
      </p:sp>
      <p:sp>
        <p:nvSpPr>
          <p:cNvPr id="435" name="Shape 435"/>
          <p:cNvSpPr/>
          <p:nvPr/>
        </p:nvSpPr>
        <p:spPr>
          <a:xfrm>
            <a:off x="1444125" y="1485500"/>
            <a:ext cx="5965200" cy="1784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b="1" sz="1200">
              <a:latin typeface="Gloria Hallelujah"/>
              <a:ea typeface="Gloria Hallelujah"/>
              <a:cs typeface="Gloria Hallelujah"/>
              <a:sym typeface="Gloria Hallelujah"/>
            </a:endParaRPr>
          </a:p>
          <a:p>
            <a:pPr lvl="0">
              <a:spcBef>
                <a:spcPts val="0"/>
              </a:spcBef>
              <a:buNone/>
            </a:pPr>
            <a:r>
              <a:rPr b="1" lang="es-419">
                <a:latin typeface="Gloria Hallelujah"/>
                <a:ea typeface="Gloria Hallelujah"/>
                <a:cs typeface="Gloria Hallelujah"/>
                <a:sym typeface="Gloria Hallelujah"/>
              </a:rPr>
              <a:t>Vectores</a:t>
            </a:r>
            <a:r>
              <a:rPr lang="es-419" sz="1200"/>
              <a:t> :  Usamos </a:t>
            </a:r>
            <a:r>
              <a:rPr b="1" i="1" lang="es-419" sz="1200">
                <a:latin typeface="Ubuntu"/>
                <a:ea typeface="Ubuntu"/>
                <a:cs typeface="Ubuntu"/>
                <a:sym typeface="Ubuntu"/>
              </a:rPr>
              <a:t>c( )</a:t>
            </a:r>
            <a:r>
              <a:rPr lang="es-419" sz="1200"/>
              <a:t> para construir un vector, separando por comas </a:t>
            </a:r>
            <a:r>
              <a:rPr lang="es-419" sz="1200">
                <a:solidFill>
                  <a:schemeClr val="dk1"/>
                </a:solidFill>
              </a:rPr>
              <a:t>(</a:t>
            </a:r>
            <a:r>
              <a:rPr b="1" i="1" lang="es-419" sz="1200">
                <a:solidFill>
                  <a:schemeClr val="dk1"/>
                </a:solidFill>
              </a:rPr>
              <a:t>,</a:t>
            </a:r>
            <a:r>
              <a:rPr lang="es-419" sz="1200">
                <a:solidFill>
                  <a:schemeClr val="dk1"/>
                </a:solidFill>
              </a:rPr>
              <a:t>) </a:t>
            </a:r>
            <a:r>
              <a:rPr lang="es-419" sz="1200"/>
              <a:t>los elementos.  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s-419" sz="1200"/>
              <a:t>USO          :  </a:t>
            </a:r>
            <a:r>
              <a:rPr b="1" lang="es-419" sz="1200"/>
              <a:t>c</a:t>
            </a:r>
            <a:r>
              <a:rPr lang="es-419" sz="1200"/>
              <a:t>(elemento1, elemento2, elemento3, …., elementoN)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200"/>
          </a:p>
          <a:p>
            <a:pPr lvl="0" rtl="0">
              <a:spcBef>
                <a:spcPts val="0"/>
              </a:spcBef>
              <a:buNone/>
            </a:pPr>
            <a:r>
              <a:rPr b="1" lang="es-419" sz="1200"/>
              <a:t>EJEMPLO:</a:t>
            </a:r>
            <a:r>
              <a:rPr lang="es-419" sz="1200"/>
              <a:t> </a:t>
            </a:r>
            <a:r>
              <a:rPr lang="es-419" sz="1200">
                <a:latin typeface="Ubuntu"/>
                <a:ea typeface="Ubuntu"/>
                <a:cs typeface="Ubuntu"/>
                <a:sym typeface="Ubuntu"/>
              </a:rPr>
              <a:t>     </a:t>
            </a:r>
          </a:p>
          <a:p>
            <a:pPr lvl="0">
              <a:spcBef>
                <a:spcPts val="0"/>
              </a:spcBef>
              <a:buNone/>
            </a:pPr>
            <a:r>
              <a:rPr lang="es-419" sz="1200">
                <a:latin typeface="Ubuntu"/>
                <a:ea typeface="Ubuntu"/>
                <a:cs typeface="Ubuntu"/>
                <a:sym typeface="Ubuntu"/>
              </a:rPr>
              <a:t>                        </a:t>
            </a:r>
            <a:r>
              <a:rPr lang="es-419" sz="1200">
                <a:latin typeface="Ubuntu"/>
                <a:ea typeface="Ubuntu"/>
                <a:cs typeface="Ubuntu"/>
                <a:sym typeface="Ubuntu"/>
              </a:rPr>
              <a:t>anual &lt;- c(2012,2013,2014,2015)</a:t>
            </a:r>
          </a:p>
          <a:p>
            <a:pPr lvl="0">
              <a:spcBef>
                <a:spcPts val="0"/>
              </a:spcBef>
              <a:buNone/>
            </a:pPr>
            <a:r>
              <a:rPr lang="es-419" sz="1200">
                <a:latin typeface="Ubuntu"/>
                <a:ea typeface="Ubuntu"/>
                <a:cs typeface="Ubuntu"/>
                <a:sym typeface="Ubuntu"/>
              </a:rPr>
              <a:t>                        </a:t>
            </a:r>
            <a:r>
              <a:rPr lang="es-419" sz="12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pais &lt;- c("peru","peru","peru","peru")</a:t>
            </a:r>
            <a:r>
              <a:rPr lang="es-419" sz="1200">
                <a:latin typeface="Ubuntu"/>
                <a:ea typeface="Ubuntu"/>
                <a:cs typeface="Ubuntu"/>
                <a:sym typeface="Ubuntu"/>
              </a:rPr>
              <a:t> </a:t>
            </a:r>
          </a:p>
          <a:p>
            <a:pPr lvl="0">
              <a:spcBef>
                <a:spcPts val="0"/>
              </a:spcBef>
              <a:buNone/>
            </a:pPr>
            <a:r>
              <a:rPr lang="es-419" sz="1200">
                <a:latin typeface="Ubuntu"/>
                <a:ea typeface="Ubuntu"/>
                <a:cs typeface="Ubuntu"/>
                <a:sym typeface="Ubuntu"/>
              </a:rPr>
              <a:t>                        rendimiento &lt;- c(8.2,10.2,11.05,12.23 )</a:t>
            </a:r>
          </a:p>
          <a:p>
            <a:pPr indent="-69850" lvl="0" marL="45720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s-419" sz="12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           cultivo &lt;- c("papa","papa","papa","papa")</a:t>
            </a:r>
          </a:p>
          <a:p>
            <a:pPr lvl="0">
              <a:spcBef>
                <a:spcPts val="0"/>
              </a:spcBef>
              <a:buNone/>
            </a:pPr>
            <a:r>
              <a:rPr lang="es-419" sz="1200">
                <a:latin typeface="Ubuntu"/>
                <a:ea typeface="Ubuntu"/>
                <a:cs typeface="Ubuntu"/>
                <a:sym typeface="Ubuntu"/>
              </a:rPr>
              <a:t>                                                  </a:t>
            </a:r>
          </a:p>
          <a:p>
            <a:pPr lvl="0">
              <a:spcBef>
                <a:spcPts val="0"/>
              </a:spcBef>
              <a:buNone/>
            </a:pPr>
            <a:r>
              <a:rPr lang="es-419">
                <a:latin typeface="Ubuntu"/>
                <a:ea typeface="Ubuntu"/>
                <a:cs typeface="Ubuntu"/>
                <a:sym typeface="Ubuntu"/>
              </a:rPr>
              <a:t>                         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lvl="0">
              <a:spcBef>
                <a:spcPts val="0"/>
              </a:spcBef>
              <a:buNone/>
            </a:pPr>
            <a:r>
              <a:rPr lang="es-419">
                <a:latin typeface="Ubuntu"/>
                <a:ea typeface="Ubuntu"/>
                <a:cs typeface="Ubuntu"/>
                <a:sym typeface="Ubuntu"/>
              </a:rPr>
              <a:t>                         </a:t>
            </a:r>
          </a:p>
        </p:txBody>
      </p:sp>
      <p:sp>
        <p:nvSpPr>
          <p:cNvPr id="436" name="Shape 436"/>
          <p:cNvSpPr/>
          <p:nvPr/>
        </p:nvSpPr>
        <p:spPr>
          <a:xfrm>
            <a:off x="1444125" y="3466700"/>
            <a:ext cx="5965200" cy="1269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b="1" lang="es-419">
                <a:latin typeface="Gloria Hallelujah"/>
                <a:ea typeface="Gloria Hallelujah"/>
                <a:cs typeface="Gloria Hallelujah"/>
                <a:sym typeface="Gloria Hallelujah"/>
              </a:rPr>
              <a:t>Data Frame</a:t>
            </a:r>
            <a:r>
              <a:rPr lang="es-419" sz="1200"/>
              <a:t> :  Usamos </a:t>
            </a:r>
            <a:r>
              <a:rPr b="1" i="1" lang="es-419" sz="1200">
                <a:latin typeface="Ubuntu"/>
                <a:ea typeface="Ubuntu"/>
                <a:cs typeface="Ubuntu"/>
                <a:sym typeface="Ubuntu"/>
              </a:rPr>
              <a:t>data.frame()</a:t>
            </a:r>
            <a:r>
              <a:rPr lang="es-419" sz="1200"/>
              <a:t> para su construcción, separando por comas (</a:t>
            </a:r>
            <a:r>
              <a:rPr b="1" i="1" lang="es-419" sz="1200"/>
              <a:t>,</a:t>
            </a:r>
            <a:r>
              <a:rPr lang="es-419" sz="1200"/>
              <a:t>) los vectores.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200"/>
          </a:p>
          <a:p>
            <a:pPr lvl="0" rt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b="1" lang="es-419" sz="1200">
                <a:solidFill>
                  <a:schemeClr val="dk1"/>
                </a:solidFill>
              </a:rPr>
              <a:t>USO          :  data.frame</a:t>
            </a:r>
            <a:r>
              <a:rPr lang="es-419" sz="1200">
                <a:solidFill>
                  <a:schemeClr val="dk1"/>
                </a:solidFill>
              </a:rPr>
              <a:t>(vector1, vector2, vector3, …, vectorN)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s-419" sz="1200"/>
              <a:t>EJEMPLO:</a:t>
            </a:r>
            <a:r>
              <a:rPr lang="es-419" sz="1200"/>
              <a:t> </a:t>
            </a:r>
          </a:p>
          <a:p>
            <a:pPr lvl="0" rtl="0">
              <a:spcBef>
                <a:spcPts val="0"/>
              </a:spcBef>
              <a:buNone/>
            </a:pPr>
            <a:r>
              <a:rPr lang="es-419" sz="1200"/>
              <a:t>    </a:t>
            </a:r>
            <a:r>
              <a:rPr lang="es-419" sz="1200">
                <a:latin typeface="Ubuntu"/>
                <a:ea typeface="Ubuntu"/>
                <a:cs typeface="Ubuntu"/>
                <a:sym typeface="Ubuntu"/>
              </a:rPr>
              <a:t>                    </a:t>
            </a:r>
            <a:r>
              <a:rPr lang="es-419" sz="1200">
                <a:latin typeface="Ubuntu"/>
                <a:ea typeface="Ubuntu"/>
                <a:cs typeface="Ubuntu"/>
                <a:sym typeface="Ubuntu"/>
              </a:rPr>
              <a:t>tabla_papa &lt;- data.frame(pais,cultivo,anual,rendimiento)</a:t>
            </a:r>
          </a:p>
          <a:p>
            <a:pPr lvl="0" rtl="0">
              <a:spcBef>
                <a:spcPts val="0"/>
              </a:spcBef>
              <a:buNone/>
            </a:pPr>
            <a:r>
              <a:rPr lang="es-419">
                <a:latin typeface="Ubuntu"/>
                <a:ea typeface="Ubuntu"/>
                <a:cs typeface="Ubuntu"/>
                <a:sym typeface="Ubuntu"/>
              </a:rPr>
              <a:t>                        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s-419">
                <a:latin typeface="Ubuntu"/>
                <a:ea typeface="Ubuntu"/>
                <a:cs typeface="Ubuntu"/>
                <a:sym typeface="Ubuntu"/>
              </a:rPr>
              <a:t>                         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EFEFEF"/>
        </a:solid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 txBox="1"/>
          <p:nvPr/>
        </p:nvSpPr>
        <p:spPr>
          <a:xfrm>
            <a:off x="657100" y="1343550"/>
            <a:ext cx="7323300" cy="2926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-419" sz="2600">
                <a:solidFill>
                  <a:srgbClr val="E69138"/>
                </a:solidFill>
                <a:latin typeface="Lobster"/>
                <a:ea typeface="Lobster"/>
                <a:cs typeface="Lobster"/>
                <a:sym typeface="Lobster"/>
              </a:rPr>
              <a:t>Acerca del Proyecto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2600">
              <a:solidFill>
                <a:srgbClr val="E69138"/>
              </a:solidFill>
              <a:latin typeface="Lobster"/>
              <a:ea typeface="Lobster"/>
              <a:cs typeface="Lobster"/>
              <a:sym typeface="Lobster"/>
            </a:endParaRPr>
          </a:p>
          <a:p>
            <a:pPr lvl="0" rtl="0" algn="just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55000"/>
              <a:buFont typeface="Arial"/>
              <a:buNone/>
            </a:pPr>
            <a:r>
              <a:rPr lang="es-419" sz="2000">
                <a:solidFill>
                  <a:srgbClr val="666666"/>
                </a:solidFill>
              </a:rPr>
              <a:t>En este proyecto se harán uso de herramientas basados en código libre y </a:t>
            </a:r>
            <a:r>
              <a:rPr i="1" lang="es-419" sz="2000">
                <a:solidFill>
                  <a:srgbClr val="666666"/>
                </a:solidFill>
              </a:rPr>
              <a:t>lenguaje </a:t>
            </a:r>
            <a:r>
              <a:rPr b="1" i="1" lang="es-419" sz="2000">
                <a:solidFill>
                  <a:srgbClr val="3D85C6"/>
                </a:solidFill>
              </a:rPr>
              <a:t>R</a:t>
            </a:r>
            <a:r>
              <a:rPr lang="es-419" sz="2000">
                <a:solidFill>
                  <a:srgbClr val="666666"/>
                </a:solidFill>
              </a:rPr>
              <a:t>, con el cual desarrollaremos el primer conjunto de datos abiertos u </a:t>
            </a:r>
            <a:r>
              <a:rPr b="1" i="1" lang="es-419" sz="2000">
                <a:solidFill>
                  <a:srgbClr val="3D85C6"/>
                </a:solidFill>
              </a:rPr>
              <a:t>Open Access</a:t>
            </a:r>
            <a:r>
              <a:rPr lang="es-419" sz="2000">
                <a:solidFill>
                  <a:srgbClr val="666666"/>
                </a:solidFill>
              </a:rPr>
              <a:t> de diversos cultivos peruanos. Este conjunto de datos busca facilitar el libre acceso a la información de producción agrícola en el Perú a investigadores, catedráticos y estudiantes.</a:t>
            </a:r>
            <a:r>
              <a:rPr lang="es-419" sz="2000">
                <a:solidFill>
                  <a:schemeClr val="dk1"/>
                </a:solidFill>
              </a:rPr>
              <a:t> 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2600">
              <a:solidFill>
                <a:srgbClr val="E69138"/>
              </a:solidFill>
              <a:latin typeface="Lobster"/>
              <a:ea typeface="Lobster"/>
              <a:cs typeface="Lobster"/>
              <a:sym typeface="Lobster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73333"/>
              <a:buFont typeface="Arial"/>
              <a:buNone/>
            </a:pPr>
            <a:r>
              <a:rPr lang="es-419" sz="1500">
                <a:solidFill>
                  <a:srgbClr val="7F8C8D"/>
                </a:solidFill>
              </a:rPr>
              <a:t>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600">
              <a:solidFill>
                <a:srgbClr val="E69138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600">
              <a:solidFill>
                <a:srgbClr val="666666"/>
              </a:solidFill>
              <a:latin typeface="Ubuntu"/>
              <a:ea typeface="Ubuntu"/>
              <a:cs typeface="Ubuntu"/>
              <a:sym typeface="Ubuntu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E69138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E69138"/>
              </a:solidFill>
            </a:endParaRPr>
          </a:p>
          <a:p>
            <a:pPr lvl="0" rt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20" name="Shape 120"/>
          <p:cNvSpPr/>
          <p:nvPr/>
        </p:nvSpPr>
        <p:spPr>
          <a:xfrm>
            <a:off x="0" y="-51300"/>
            <a:ext cx="9144000" cy="823500"/>
          </a:xfrm>
          <a:prstGeom prst="rect">
            <a:avLst/>
          </a:prstGeom>
          <a:solidFill>
            <a:srgbClr val="10984A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EscudoUNALM02.gif" id="121" name="Shape 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10700" y="-40525"/>
            <a:ext cx="810426" cy="82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EFEFEF"/>
        </a:solidFill>
      </p:bgPr>
    </p:bg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Shape 441"/>
          <p:cNvSpPr/>
          <p:nvPr/>
        </p:nvSpPr>
        <p:spPr>
          <a:xfrm>
            <a:off x="0" y="-51300"/>
            <a:ext cx="9144000" cy="823500"/>
          </a:xfrm>
          <a:prstGeom prst="rect">
            <a:avLst/>
          </a:prstGeom>
          <a:solidFill>
            <a:srgbClr val="10984A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42" name="Shape 442"/>
          <p:cNvSpPr txBox="1"/>
          <p:nvPr/>
        </p:nvSpPr>
        <p:spPr>
          <a:xfrm>
            <a:off x="861450" y="1326250"/>
            <a:ext cx="7181700" cy="3592200"/>
          </a:xfrm>
          <a:prstGeom prst="rect">
            <a:avLst/>
          </a:prstGeom>
          <a:solidFill>
            <a:srgbClr val="D0E0E3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just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dk1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lvl="0" rtl="0" algn="just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s-419">
                <a:solidFill>
                  <a:schemeClr val="dk1"/>
                </a:solidFill>
                <a:latin typeface="Droid Serif"/>
                <a:ea typeface="Droid Serif"/>
                <a:cs typeface="Droid Serif"/>
                <a:sym typeface="Droid Serif"/>
              </a:rPr>
              <a:t>Es la estructura de datos más usada en R. Permite juntar datos de la misma dimensión y de diversos tipos (numérico,caracter, factor, etc) en forma de Tabla.</a:t>
            </a:r>
          </a:p>
          <a:p>
            <a:pPr lvl="0" rtl="0" algn="just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lvl="0" rtl="0" algn="just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dk1"/>
              </a:solidFill>
              <a:latin typeface="Droid Serif"/>
              <a:ea typeface="Droid Serif"/>
              <a:cs typeface="Droid Serif"/>
              <a:sym typeface="Droid Serif"/>
            </a:endParaRPr>
          </a:p>
        </p:txBody>
      </p:sp>
      <p:pic>
        <p:nvPicPr>
          <p:cNvPr descr="EscudoUNALM02.gif" id="443" name="Shape 4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10700" y="-40525"/>
            <a:ext cx="810426" cy="82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44" name="Shape 444"/>
          <p:cNvCxnSpPr/>
          <p:nvPr/>
        </p:nvCxnSpPr>
        <p:spPr>
          <a:xfrm>
            <a:off x="2644900" y="4198325"/>
            <a:ext cx="0" cy="328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445" name="Shape 445"/>
          <p:cNvSpPr txBox="1"/>
          <p:nvPr/>
        </p:nvSpPr>
        <p:spPr>
          <a:xfrm>
            <a:off x="861450" y="855250"/>
            <a:ext cx="7181700" cy="471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000">
                <a:latin typeface="Lobster"/>
                <a:ea typeface="Lobster"/>
                <a:cs typeface="Lobster"/>
                <a:sym typeface="Lobster"/>
              </a:rPr>
              <a:t>Los Data Frames (data.frame)</a:t>
            </a:r>
          </a:p>
        </p:txBody>
      </p:sp>
      <p:cxnSp>
        <p:nvCxnSpPr>
          <p:cNvPr id="446" name="Shape 446"/>
          <p:cNvCxnSpPr/>
          <p:nvPr/>
        </p:nvCxnSpPr>
        <p:spPr>
          <a:xfrm>
            <a:off x="4626100" y="4198325"/>
            <a:ext cx="0" cy="328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grpSp>
        <p:nvGrpSpPr>
          <p:cNvPr id="447" name="Shape 447"/>
          <p:cNvGrpSpPr/>
          <p:nvPr/>
        </p:nvGrpSpPr>
        <p:grpSpPr>
          <a:xfrm>
            <a:off x="1910750" y="2141083"/>
            <a:ext cx="4629571" cy="2729766"/>
            <a:chOff x="1910750" y="2141083"/>
            <a:chExt cx="4629571" cy="2729766"/>
          </a:xfrm>
        </p:grpSpPr>
        <p:grpSp>
          <p:nvGrpSpPr>
            <p:cNvPr id="448" name="Shape 448"/>
            <p:cNvGrpSpPr/>
            <p:nvPr/>
          </p:nvGrpSpPr>
          <p:grpSpPr>
            <a:xfrm>
              <a:off x="2158858" y="2141083"/>
              <a:ext cx="4381462" cy="2057238"/>
              <a:chOff x="2311258" y="2217283"/>
              <a:chExt cx="4381462" cy="2057238"/>
            </a:xfrm>
          </p:grpSpPr>
          <p:grpSp>
            <p:nvGrpSpPr>
              <p:cNvPr id="449" name="Shape 449"/>
              <p:cNvGrpSpPr/>
              <p:nvPr/>
            </p:nvGrpSpPr>
            <p:grpSpPr>
              <a:xfrm>
                <a:off x="2311258" y="2217283"/>
                <a:ext cx="4381462" cy="2057238"/>
                <a:chOff x="6856050" y="3252669"/>
                <a:chExt cx="2234300" cy="1719379"/>
              </a:xfrm>
            </p:grpSpPr>
            <p:pic>
              <p:nvPicPr>
                <p:cNvPr id="450" name="Shape 450"/>
                <p:cNvPicPr preferRelativeResize="0"/>
                <p:nvPr/>
              </p:nvPicPr>
              <p:blipFill>
                <a:blip r:embed="rId4">
                  <a:alphaModFix/>
                </a:blip>
                <a:stretch>
                  <a:fillRect/>
                </a:stretch>
              </p:blipFill>
              <p:spPr>
                <a:xfrm>
                  <a:off x="6856050" y="3678271"/>
                  <a:ext cx="2234300" cy="129377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451" name="Shape 451"/>
                <p:cNvSpPr/>
                <p:nvPr/>
              </p:nvSpPr>
              <p:spPr>
                <a:xfrm>
                  <a:off x="7422169" y="3252669"/>
                  <a:ext cx="1082700" cy="232200"/>
                </a:xfrm>
                <a:prstGeom prst="roundRect">
                  <a:avLst>
                    <a:gd fmla="val 16667" name="adj"/>
                  </a:avLst>
                </a:prstGeom>
                <a:solidFill>
                  <a:srgbClr val="CCCCCC"/>
                </a:solidFill>
                <a:ln cap="flat" cmpd="sng" w="9525">
                  <a:solidFill>
                    <a:srgbClr val="434343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  <p:txBody>
                <a:bodyPr anchorCtr="0" anchor="ctr" bIns="91425" lIns="91425" rIns="91425" tIns="91425">
                  <a:noAutofit/>
                </a:bodyPr>
                <a:lstStyle/>
                <a:p>
                  <a:pPr lvl="0" rtl="0" algn="ctr">
                    <a:spcBef>
                      <a:spcPts val="0"/>
                    </a:spcBef>
                    <a:buNone/>
                  </a:pPr>
                  <a:r>
                    <a:rPr lang="es-419">
                      <a:latin typeface="Chelsea Market"/>
                      <a:ea typeface="Chelsea Market"/>
                      <a:cs typeface="Chelsea Market"/>
                      <a:sym typeface="Chelsea Market"/>
                    </a:rPr>
                    <a:t>data.frame</a:t>
                  </a:r>
                </a:p>
              </p:txBody>
            </p:sp>
          </p:grpSp>
          <p:sp>
            <p:nvSpPr>
              <p:cNvPr id="452" name="Shape 452"/>
              <p:cNvSpPr/>
              <p:nvPr/>
            </p:nvSpPr>
            <p:spPr>
              <a:xfrm rot="5404709">
                <a:off x="4236199" y="1022599"/>
                <a:ext cx="219000" cy="3148500"/>
              </a:xfrm>
              <a:prstGeom prst="leftBrace">
                <a:avLst>
                  <a:gd fmla="val 8333" name="adj1"/>
                  <a:gd fmla="val 50000" name="adj2"/>
                </a:avLst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53" name="Shape 453"/>
            <p:cNvSpPr/>
            <p:nvPr/>
          </p:nvSpPr>
          <p:spPr>
            <a:xfrm>
              <a:off x="1910750" y="4542050"/>
              <a:ext cx="1497000" cy="3288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algn="ctr">
                <a:spcBef>
                  <a:spcPts val="0"/>
                </a:spcBef>
                <a:buNone/>
              </a:pPr>
              <a:r>
                <a:rPr lang="es-419">
                  <a:latin typeface="Coming Soon"/>
                  <a:ea typeface="Coming Soon"/>
                  <a:cs typeface="Coming Soon"/>
                  <a:sym typeface="Coming Soon"/>
                </a:rPr>
                <a:t>vector::caracter</a:t>
              </a:r>
            </a:p>
          </p:txBody>
        </p:sp>
        <p:sp>
          <p:nvSpPr>
            <p:cNvPr id="454" name="Shape 454"/>
            <p:cNvSpPr/>
            <p:nvPr/>
          </p:nvSpPr>
          <p:spPr>
            <a:xfrm>
              <a:off x="3891950" y="4542050"/>
              <a:ext cx="1611600" cy="3288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s-419">
                  <a:latin typeface="Coming Soon"/>
                  <a:ea typeface="Coming Soon"/>
                  <a:cs typeface="Coming Soon"/>
                  <a:sym typeface="Coming Soon"/>
                </a:rPr>
                <a:t>vector::numerico</a:t>
              </a:r>
            </a:p>
          </p:txBody>
        </p: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EFEFEF"/>
        </a:solidFill>
      </p:bgPr>
    </p:bg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Shape 459"/>
          <p:cNvSpPr/>
          <p:nvPr/>
        </p:nvSpPr>
        <p:spPr>
          <a:xfrm>
            <a:off x="0" y="-51300"/>
            <a:ext cx="9144000" cy="823500"/>
          </a:xfrm>
          <a:prstGeom prst="rect">
            <a:avLst/>
          </a:prstGeom>
          <a:solidFill>
            <a:srgbClr val="10984A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60" name="Shape 460"/>
          <p:cNvSpPr txBox="1"/>
          <p:nvPr/>
        </p:nvSpPr>
        <p:spPr>
          <a:xfrm>
            <a:off x="861450" y="1402450"/>
            <a:ext cx="7181700" cy="3606000"/>
          </a:xfrm>
          <a:prstGeom prst="rect">
            <a:avLst/>
          </a:prstGeom>
          <a:solidFill>
            <a:srgbClr val="D0E0E3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s-419">
                <a:latin typeface="Roboto"/>
                <a:ea typeface="Roboto"/>
                <a:cs typeface="Roboto"/>
                <a:sym typeface="Roboto"/>
              </a:rPr>
              <a:t>#Para acceder a la estructura de un d.f usamos el comando </a:t>
            </a:r>
            <a:r>
              <a:rPr b="1" i="1" lang="es-419">
                <a:latin typeface="Droid Serif"/>
                <a:ea typeface="Droid Serif"/>
                <a:cs typeface="Droid Serif"/>
                <a:sym typeface="Droid Serif"/>
              </a:rPr>
              <a:t>str()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s-419">
                <a:latin typeface="Ubuntu"/>
                <a:ea typeface="Ubuntu"/>
                <a:cs typeface="Ubuntu"/>
                <a:sym typeface="Ubuntu"/>
              </a:rPr>
              <a:t>&gt; str(tabla_papa)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i="1" lang="es-419">
                <a:latin typeface="Ubuntu"/>
                <a:ea typeface="Ubuntu"/>
                <a:cs typeface="Ubuntu"/>
                <a:sym typeface="Ubuntu"/>
              </a:rPr>
              <a:t>'data.frame':	4 obs. of  4 variables: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s-419">
                <a:latin typeface="Ubuntu"/>
                <a:ea typeface="Ubuntu"/>
                <a:cs typeface="Ubuntu"/>
                <a:sym typeface="Ubuntu"/>
              </a:rPr>
              <a:t> $ pais       : Factor w/ 1 level "peru": 1 1 1 1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s-419">
                <a:latin typeface="Ubuntu"/>
                <a:ea typeface="Ubuntu"/>
                <a:cs typeface="Ubuntu"/>
                <a:sym typeface="Ubuntu"/>
              </a:rPr>
              <a:t> $ cultivo    : Factor w/ 1 level "papa": 1 1 1 1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s-419">
                <a:latin typeface="Ubuntu"/>
                <a:ea typeface="Ubuntu"/>
                <a:cs typeface="Ubuntu"/>
                <a:sym typeface="Ubuntu"/>
              </a:rPr>
              <a:t> $ anual      : num  2012 2013 2014 2015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s-419">
                <a:latin typeface="Ubuntu"/>
                <a:ea typeface="Ubuntu"/>
                <a:cs typeface="Ubuntu"/>
                <a:sym typeface="Ubuntu"/>
              </a:rPr>
              <a:t> $ rendimiento: num  8.2 10.2 11.1 12.2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b="1">
              <a:latin typeface="Ubuntu"/>
              <a:ea typeface="Ubuntu"/>
              <a:cs typeface="Ubuntu"/>
              <a:sym typeface="Ubuntu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s-419">
                <a:latin typeface="Roboto"/>
                <a:ea typeface="Roboto"/>
                <a:cs typeface="Roboto"/>
                <a:sym typeface="Roboto"/>
              </a:rPr>
              <a:t>#En el ejemplo, </a:t>
            </a:r>
            <a:r>
              <a:rPr b="1" i="1" lang="es-419">
                <a:latin typeface="Roboto"/>
                <a:ea typeface="Roboto"/>
                <a:cs typeface="Roboto"/>
                <a:sym typeface="Roboto"/>
              </a:rPr>
              <a:t>str()</a:t>
            </a:r>
            <a:r>
              <a:rPr i="1" lang="es-419">
                <a:latin typeface="Roboto"/>
                <a:ea typeface="Roboto"/>
                <a:cs typeface="Roboto"/>
                <a:sym typeface="Roboto"/>
              </a:rPr>
              <a:t> nos dice que </a:t>
            </a: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  <a:buFont typeface="Roboto"/>
              <a:buChar char="●"/>
            </a:pPr>
            <a:r>
              <a:rPr b="1" lang="es-419">
                <a:latin typeface="Roboto"/>
                <a:ea typeface="Roboto"/>
                <a:cs typeface="Roboto"/>
                <a:sym typeface="Roboto"/>
              </a:rPr>
              <a:t>tabla_papa</a:t>
            </a:r>
            <a:r>
              <a:rPr lang="es-419">
                <a:latin typeface="Roboto"/>
                <a:ea typeface="Roboto"/>
                <a:cs typeface="Roboto"/>
                <a:sym typeface="Roboto"/>
              </a:rPr>
              <a:t> es un </a:t>
            </a:r>
            <a:r>
              <a:rPr b="1" lang="es-419">
                <a:latin typeface="Roboto"/>
                <a:ea typeface="Roboto"/>
                <a:cs typeface="Roboto"/>
                <a:sym typeface="Roboto"/>
              </a:rPr>
              <a:t>data.frame</a:t>
            </a:r>
            <a:r>
              <a:rPr lang="es-419">
                <a:latin typeface="Roboto"/>
                <a:ea typeface="Roboto"/>
                <a:cs typeface="Roboto"/>
                <a:sym typeface="Roboto"/>
              </a:rPr>
              <a:t>, y está compuesto de:</a:t>
            </a: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  <a:buFont typeface="Roboto"/>
              <a:buChar char="●"/>
            </a:pPr>
            <a:r>
              <a:rPr lang="es-419">
                <a:latin typeface="Roboto"/>
                <a:ea typeface="Roboto"/>
                <a:cs typeface="Roboto"/>
                <a:sym typeface="Roboto"/>
              </a:rPr>
              <a:t> 4 observaciones (o 4 filas) y</a:t>
            </a: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  <a:buFont typeface="Roboto"/>
              <a:buChar char="●"/>
            </a:pPr>
            <a:r>
              <a:rPr lang="es-419">
                <a:latin typeface="Roboto"/>
                <a:ea typeface="Roboto"/>
                <a:cs typeface="Roboto"/>
                <a:sym typeface="Roboto"/>
              </a:rPr>
              <a:t> 4 variables (o 4 columnas)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s-419">
                <a:latin typeface="Roboto"/>
                <a:ea typeface="Roboto"/>
                <a:cs typeface="Roboto"/>
                <a:sym typeface="Roboto"/>
              </a:rPr>
              <a:t>                                                                                </a:t>
            </a:r>
            <a:r>
              <a:rPr lang="es-419">
                <a:highlight>
                  <a:srgbClr val="EA9999"/>
                </a:highlight>
                <a:latin typeface="Roboto"/>
                <a:ea typeface="Roboto"/>
                <a:cs typeface="Roboto"/>
                <a:sym typeface="Roboto"/>
              </a:rPr>
              <a:t>Pregunta:</a:t>
            </a:r>
            <a:r>
              <a:rPr lang="es-419">
                <a:latin typeface="Roboto"/>
                <a:ea typeface="Roboto"/>
                <a:cs typeface="Roboto"/>
                <a:sym typeface="Roboto"/>
              </a:rPr>
              <a:t> Qué significa el signo dólar </a:t>
            </a:r>
            <a:r>
              <a:rPr b="1" i="1" lang="es-419">
                <a:latin typeface="Roboto"/>
                <a:ea typeface="Roboto"/>
                <a:cs typeface="Roboto"/>
                <a:sym typeface="Roboto"/>
              </a:rPr>
              <a:t>($)</a:t>
            </a:r>
            <a:r>
              <a:rPr lang="es-419">
                <a:latin typeface="Roboto"/>
                <a:ea typeface="Roboto"/>
                <a:cs typeface="Roboto"/>
                <a:sym typeface="Roboto"/>
              </a:rPr>
              <a:t>?</a:t>
            </a:r>
          </a:p>
        </p:txBody>
      </p:sp>
      <p:pic>
        <p:nvPicPr>
          <p:cNvPr descr="EscudoUNALM02.gif" id="461" name="Shape 4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10700" y="-40525"/>
            <a:ext cx="810426" cy="82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62" name="Shape 462"/>
          <p:cNvSpPr txBox="1"/>
          <p:nvPr/>
        </p:nvSpPr>
        <p:spPr>
          <a:xfrm>
            <a:off x="861450" y="855250"/>
            <a:ext cx="7181700" cy="471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000">
                <a:latin typeface="Lobster"/>
                <a:ea typeface="Lobster"/>
                <a:cs typeface="Lobster"/>
                <a:sym typeface="Lobster"/>
              </a:rPr>
              <a:t>Estructura de un Data Frame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EFEFEF"/>
        </a:solidFill>
      </p:bgPr>
    </p:bg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Shape 467"/>
          <p:cNvSpPr/>
          <p:nvPr/>
        </p:nvSpPr>
        <p:spPr>
          <a:xfrm>
            <a:off x="0" y="-51300"/>
            <a:ext cx="9144000" cy="823500"/>
          </a:xfrm>
          <a:prstGeom prst="rect">
            <a:avLst/>
          </a:prstGeom>
          <a:solidFill>
            <a:srgbClr val="10984A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68" name="Shape 468"/>
          <p:cNvSpPr txBox="1"/>
          <p:nvPr/>
        </p:nvSpPr>
        <p:spPr>
          <a:xfrm>
            <a:off x="861450" y="1402450"/>
            <a:ext cx="7181700" cy="3606000"/>
          </a:xfrm>
          <a:prstGeom prst="rect">
            <a:avLst/>
          </a:prstGeom>
          <a:solidFill>
            <a:srgbClr val="D0E0E3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b="1"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descr="EscudoUNALM02.gif" id="469" name="Shape 4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10700" y="-40525"/>
            <a:ext cx="810426" cy="82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Shape 470"/>
          <p:cNvSpPr txBox="1"/>
          <p:nvPr/>
        </p:nvSpPr>
        <p:spPr>
          <a:xfrm>
            <a:off x="861450" y="855250"/>
            <a:ext cx="7181700" cy="471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000">
                <a:latin typeface="Lobster"/>
                <a:ea typeface="Lobster"/>
                <a:cs typeface="Lobster"/>
                <a:sym typeface="Lobster"/>
              </a:rPr>
              <a:t>Extrayendo Columnas</a:t>
            </a:r>
          </a:p>
        </p:txBody>
      </p:sp>
      <p:pic>
        <p:nvPicPr>
          <p:cNvPr id="471" name="Shape 4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2408472">
            <a:off x="4762499" y="2219324"/>
            <a:ext cx="685799" cy="7048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2" name="Shape 472"/>
          <p:cNvGrpSpPr/>
          <p:nvPr/>
        </p:nvGrpSpPr>
        <p:grpSpPr>
          <a:xfrm>
            <a:off x="1015746" y="1531430"/>
            <a:ext cx="3452154" cy="1864886"/>
            <a:chOff x="2311258" y="2217283"/>
            <a:chExt cx="4381462" cy="2057238"/>
          </a:xfrm>
        </p:grpSpPr>
        <p:grpSp>
          <p:nvGrpSpPr>
            <p:cNvPr id="473" name="Shape 473"/>
            <p:cNvGrpSpPr/>
            <p:nvPr/>
          </p:nvGrpSpPr>
          <p:grpSpPr>
            <a:xfrm>
              <a:off x="2311258" y="2217283"/>
              <a:ext cx="4381462" cy="2057238"/>
              <a:chOff x="6856050" y="3252669"/>
              <a:chExt cx="2234300" cy="1719379"/>
            </a:xfrm>
          </p:grpSpPr>
          <p:pic>
            <p:nvPicPr>
              <p:cNvPr id="474" name="Shape 474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6856050" y="3678271"/>
                <a:ext cx="2234300" cy="129377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75" name="Shape 475"/>
              <p:cNvSpPr/>
              <p:nvPr/>
            </p:nvSpPr>
            <p:spPr>
              <a:xfrm>
                <a:off x="7422169" y="3252669"/>
                <a:ext cx="1082700" cy="232200"/>
              </a:xfrm>
              <a:prstGeom prst="roundRect">
                <a:avLst>
                  <a:gd fmla="val 16667" name="adj"/>
                </a:avLst>
              </a:prstGeom>
              <a:solidFill>
                <a:srgbClr val="CCCCCC"/>
              </a:solidFill>
              <a:ln cap="flat" cmpd="sng" w="9525">
                <a:solidFill>
                  <a:srgbClr val="434343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 rtl="0" algn="ctr">
                  <a:spcBef>
                    <a:spcPts val="0"/>
                  </a:spcBef>
                  <a:buNone/>
                </a:pPr>
                <a:r>
                  <a:rPr lang="es-419">
                    <a:latin typeface="Chelsea Market"/>
                    <a:ea typeface="Chelsea Market"/>
                    <a:cs typeface="Chelsea Market"/>
                    <a:sym typeface="Chelsea Market"/>
                  </a:rPr>
                  <a:t>data.frame</a:t>
                </a:r>
              </a:p>
            </p:txBody>
          </p:sp>
        </p:grpSp>
        <p:sp>
          <p:nvSpPr>
            <p:cNvPr id="476" name="Shape 476"/>
            <p:cNvSpPr/>
            <p:nvPr/>
          </p:nvSpPr>
          <p:spPr>
            <a:xfrm rot="5404709">
              <a:off x="4236199" y="1022599"/>
              <a:ext cx="219000" cy="3148500"/>
            </a:xfrm>
            <a:prstGeom prst="leftBrace">
              <a:avLst>
                <a:gd fmla="val 8333" name="adj1"/>
                <a:gd fmla="val 50000" name="adj2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477" name="Shape 477"/>
          <p:cNvSpPr txBox="1"/>
          <p:nvPr/>
        </p:nvSpPr>
        <p:spPr>
          <a:xfrm>
            <a:off x="5942600" y="2009450"/>
            <a:ext cx="1812000" cy="10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har char="●"/>
            </a:pPr>
            <a:r>
              <a:rPr lang="es-419"/>
              <a:t>cultivo</a:t>
            </a: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s-419"/>
              <a:t>Ano</a:t>
            </a: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s-419"/>
              <a:t>Produccion</a:t>
            </a:r>
          </a:p>
          <a:p>
            <a:pPr indent="-228600" lvl="0" marL="457200">
              <a:spcBef>
                <a:spcPts val="0"/>
              </a:spcBef>
              <a:buChar char="●"/>
            </a:pPr>
            <a:r>
              <a:rPr lang="es-419"/>
              <a:t>Pais</a:t>
            </a:r>
          </a:p>
        </p:txBody>
      </p:sp>
      <p:sp>
        <p:nvSpPr>
          <p:cNvPr id="478" name="Shape 478"/>
          <p:cNvSpPr/>
          <p:nvPr/>
        </p:nvSpPr>
        <p:spPr>
          <a:xfrm>
            <a:off x="5594725" y="1834550"/>
            <a:ext cx="438000" cy="1384500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79" name="Shape 479"/>
          <p:cNvSpPr txBox="1"/>
          <p:nvPr/>
        </p:nvSpPr>
        <p:spPr>
          <a:xfrm>
            <a:off x="1167000" y="3561725"/>
            <a:ext cx="6482700" cy="138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just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s-419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Usamos el símbolo </a:t>
            </a:r>
            <a:r>
              <a:rPr b="1" i="1" lang="es-419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dólar </a:t>
            </a:r>
            <a:r>
              <a:rPr b="1" lang="es-419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($)</a:t>
            </a:r>
            <a:r>
              <a:rPr lang="es-419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para </a:t>
            </a:r>
            <a:r>
              <a:rPr b="1" lang="es-419">
                <a:solidFill>
                  <a:srgbClr val="1C4587"/>
                </a:solidFill>
                <a:latin typeface="Roboto"/>
                <a:ea typeface="Roboto"/>
                <a:cs typeface="Roboto"/>
                <a:sym typeface="Roboto"/>
              </a:rPr>
              <a:t>acceder</a:t>
            </a:r>
            <a:r>
              <a:rPr lang="es-419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a las columnas del d.f:  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228600" lvl="0" marL="457200">
              <a:spcBef>
                <a:spcPts val="0"/>
              </a:spcBef>
              <a:buClr>
                <a:schemeClr val="dk1"/>
              </a:buClr>
              <a:buFont typeface="Ubuntu"/>
              <a:buChar char="❏"/>
            </a:pPr>
            <a:r>
              <a:rPr lang="es-419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data.frame$Cultivo </a:t>
            </a:r>
          </a:p>
          <a:p>
            <a:pPr indent="-228600" lvl="0" marL="457200">
              <a:spcBef>
                <a:spcPts val="0"/>
              </a:spcBef>
              <a:buClr>
                <a:schemeClr val="dk1"/>
              </a:buClr>
              <a:buFont typeface="Ubuntu"/>
              <a:buChar char="❏"/>
            </a:pPr>
            <a:r>
              <a:rPr lang="es-419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data.frame$Ano</a:t>
            </a:r>
          </a:p>
          <a:p>
            <a:pPr indent="-228600" lvl="0" marL="457200">
              <a:spcBef>
                <a:spcPts val="0"/>
              </a:spcBef>
              <a:buClr>
                <a:schemeClr val="dk1"/>
              </a:buClr>
              <a:buFont typeface="Ubuntu"/>
              <a:buChar char="❏"/>
            </a:pPr>
            <a:r>
              <a:rPr lang="es-419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data.frame$Produccion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Shape 484"/>
          <p:cNvSpPr txBox="1"/>
          <p:nvPr/>
        </p:nvSpPr>
        <p:spPr>
          <a:xfrm>
            <a:off x="861450" y="1402450"/>
            <a:ext cx="7181700" cy="3606000"/>
          </a:xfrm>
          <a:prstGeom prst="rect">
            <a:avLst/>
          </a:prstGeom>
          <a:solidFill>
            <a:srgbClr val="D0E0E3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just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s-419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En el data frame </a:t>
            </a:r>
            <a:r>
              <a:rPr b="1" i="1" lang="es-419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tabla_papa</a:t>
            </a:r>
            <a:r>
              <a:rPr lang="es-419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tendremos, usaremos </a:t>
            </a:r>
            <a:r>
              <a:rPr b="1" lang="es-419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($)</a:t>
            </a:r>
            <a:r>
              <a:rPr lang="es-419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para </a:t>
            </a:r>
            <a:r>
              <a:rPr b="1" lang="es-419">
                <a:solidFill>
                  <a:srgbClr val="1C4587"/>
                </a:solidFill>
                <a:latin typeface="Roboto"/>
                <a:ea typeface="Roboto"/>
                <a:cs typeface="Roboto"/>
                <a:sym typeface="Roboto"/>
              </a:rPr>
              <a:t>acceder</a:t>
            </a:r>
            <a:r>
              <a:rPr lang="es-419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a las columnas del data frame:  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lvl="0">
              <a:spcBef>
                <a:spcPts val="0"/>
              </a:spcBef>
              <a:buNone/>
            </a:pPr>
            <a:r>
              <a:rPr lang="es-419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Si deseo acceder a la columna </a:t>
            </a:r>
            <a:r>
              <a:rPr b="1" i="1" lang="es-419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pais</a:t>
            </a:r>
            <a:r>
              <a:rPr lang="es-419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: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228600" lvl="0" marL="457200" rtl="0">
              <a:spcBef>
                <a:spcPts val="0"/>
              </a:spcBef>
              <a:buClr>
                <a:schemeClr val="dk1"/>
              </a:buClr>
              <a:buFont typeface="Ubuntu"/>
              <a:buChar char="❏"/>
            </a:pPr>
            <a:r>
              <a:rPr lang="es-419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tabla_papa$pais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s-419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A la columna </a:t>
            </a:r>
            <a:r>
              <a:rPr b="1" i="1" lang="es-419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cultivo</a:t>
            </a:r>
            <a:r>
              <a:rPr lang="es-419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: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228600" lvl="0" marL="457200" rtl="0">
              <a:spcBef>
                <a:spcPts val="0"/>
              </a:spcBef>
              <a:buClr>
                <a:schemeClr val="dk1"/>
              </a:buClr>
              <a:buFont typeface="Ubuntu"/>
              <a:buChar char="❏"/>
            </a:pPr>
            <a:r>
              <a:rPr lang="es-419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tabla_papa$cultivo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lvl="0">
              <a:spcBef>
                <a:spcPts val="0"/>
              </a:spcBef>
              <a:buNone/>
            </a:pPr>
            <a:r>
              <a:rPr b="1" lang="es-419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Ejercicio</a:t>
            </a:r>
            <a:r>
              <a:rPr lang="es-419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: acceder  las siguientes columnas: anual y rendimiento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85" name="Shape 485"/>
          <p:cNvSpPr txBox="1"/>
          <p:nvPr/>
        </p:nvSpPr>
        <p:spPr>
          <a:xfrm>
            <a:off x="861450" y="855250"/>
            <a:ext cx="7181700" cy="471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000">
                <a:latin typeface="Lobster"/>
                <a:ea typeface="Lobster"/>
                <a:cs typeface="Lobster"/>
                <a:sym typeface="Lobster"/>
              </a:rPr>
              <a:t>Extrayendo Columnas</a:t>
            </a:r>
          </a:p>
        </p:txBody>
      </p:sp>
      <p:sp>
        <p:nvSpPr>
          <p:cNvPr id="486" name="Shape 486"/>
          <p:cNvSpPr/>
          <p:nvPr/>
        </p:nvSpPr>
        <p:spPr>
          <a:xfrm>
            <a:off x="0" y="-51300"/>
            <a:ext cx="9144000" cy="823500"/>
          </a:xfrm>
          <a:prstGeom prst="rect">
            <a:avLst/>
          </a:prstGeom>
          <a:solidFill>
            <a:srgbClr val="10984A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EscudoUNALM02.gif" id="487" name="Shape 4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10700" y="-40525"/>
            <a:ext cx="810426" cy="82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Shape 492"/>
          <p:cNvSpPr txBox="1"/>
          <p:nvPr/>
        </p:nvSpPr>
        <p:spPr>
          <a:xfrm>
            <a:off x="861450" y="1402450"/>
            <a:ext cx="7181700" cy="3606000"/>
          </a:xfrm>
          <a:prstGeom prst="rect">
            <a:avLst/>
          </a:prstGeom>
          <a:solidFill>
            <a:srgbClr val="D0E0E3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lr>
                <a:schemeClr val="dk1"/>
              </a:buClr>
              <a:buFont typeface="Roboto"/>
              <a:buChar char="●"/>
            </a:pPr>
            <a:r>
              <a:rPr lang="es-419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Nombre de las columnas: Se usa el comando </a:t>
            </a:r>
            <a:r>
              <a:rPr b="1" i="1" lang="es-419" u="sng">
                <a:solidFill>
                  <a:srgbClr val="1C4587"/>
                </a:solidFill>
                <a:latin typeface="Roboto"/>
                <a:ea typeface="Roboto"/>
                <a:cs typeface="Roboto"/>
                <a:sym typeface="Roboto"/>
              </a:rPr>
              <a:t>names(data.frame)</a:t>
            </a:r>
          </a:p>
          <a:p>
            <a:pPr indent="457200" lvl="0" rtl="0">
              <a:spcBef>
                <a:spcPts val="0"/>
              </a:spcBef>
              <a:buNone/>
            </a:pPr>
            <a:r>
              <a:rPr lang="es-419">
                <a:solidFill>
                  <a:schemeClr val="dk1"/>
                </a:solidFill>
                <a:highlight>
                  <a:srgbClr val="B7B7B7"/>
                </a:highlight>
                <a:latin typeface="Roboto"/>
                <a:ea typeface="Roboto"/>
                <a:cs typeface="Roboto"/>
                <a:sym typeface="Roboto"/>
              </a:rPr>
              <a:t>colnames(tabla_potato)</a:t>
            </a:r>
          </a:p>
          <a:p>
            <a:pPr indent="457200" lvl="0" rtl="0">
              <a:spcBef>
                <a:spcPts val="0"/>
              </a:spcBef>
              <a:buNone/>
            </a:pPr>
            <a:r>
              <a:rPr lang="es-419">
                <a:solidFill>
                  <a:schemeClr val="dk1"/>
                </a:solidFill>
                <a:highlight>
                  <a:srgbClr val="B7B7B7"/>
                </a:highlight>
                <a:latin typeface="Roboto"/>
                <a:ea typeface="Roboto"/>
                <a:cs typeface="Roboto"/>
                <a:sym typeface="Roboto"/>
              </a:rPr>
              <a:t>[1] "pais"        "cultivo"     "anual"       "rendimiento"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B7B7B7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228600" lvl="0" marL="457200" rtl="0">
              <a:spcBef>
                <a:spcPts val="0"/>
              </a:spcBef>
              <a:buClr>
                <a:schemeClr val="dk1"/>
              </a:buClr>
              <a:buFont typeface="Roboto"/>
              <a:buChar char="●"/>
            </a:pPr>
            <a:r>
              <a:rPr lang="es-419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Número de filas </a:t>
            </a:r>
            <a:r>
              <a:rPr b="1" i="1" lang="es-419" u="sng">
                <a:solidFill>
                  <a:srgbClr val="1C4587"/>
                </a:solidFill>
                <a:latin typeface="Roboto"/>
                <a:ea typeface="Roboto"/>
                <a:cs typeface="Roboto"/>
                <a:sym typeface="Roboto"/>
              </a:rPr>
              <a:t>nrow(data.frame) </a:t>
            </a:r>
            <a:r>
              <a:rPr lang="es-419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y Número de Columnas </a:t>
            </a:r>
            <a:r>
              <a:rPr b="1" i="1" lang="es-419" u="sng">
                <a:solidFill>
                  <a:srgbClr val="1C4587"/>
                </a:solidFill>
                <a:latin typeface="Roboto"/>
                <a:ea typeface="Roboto"/>
                <a:cs typeface="Roboto"/>
                <a:sym typeface="Roboto"/>
              </a:rPr>
              <a:t>ncol(data.frame)</a:t>
            </a:r>
          </a:p>
          <a:p>
            <a:pPr indent="0" lvl="0" marL="457200" rtl="0">
              <a:spcBef>
                <a:spcPts val="0"/>
              </a:spcBef>
              <a:buNone/>
            </a:pPr>
            <a:r>
              <a:rPr lang="es-419">
                <a:solidFill>
                  <a:schemeClr val="dk1"/>
                </a:solidFill>
                <a:highlight>
                  <a:srgbClr val="B7B7B7"/>
                </a:highlight>
                <a:latin typeface="Roboto"/>
                <a:ea typeface="Roboto"/>
                <a:cs typeface="Roboto"/>
                <a:sym typeface="Roboto"/>
              </a:rPr>
              <a:t>ncol(tabla_papa)</a:t>
            </a:r>
          </a:p>
          <a:p>
            <a:pPr indent="0" lvl="0" marL="457200" rtl="0">
              <a:spcBef>
                <a:spcPts val="0"/>
              </a:spcBef>
              <a:buNone/>
            </a:pPr>
            <a:r>
              <a:rPr lang="es-419">
                <a:solidFill>
                  <a:schemeClr val="dk1"/>
                </a:solidFill>
                <a:highlight>
                  <a:srgbClr val="B7B7B7"/>
                </a:highlight>
                <a:latin typeface="Roboto"/>
                <a:ea typeface="Roboto"/>
                <a:cs typeface="Roboto"/>
                <a:sym typeface="Roboto"/>
              </a:rPr>
              <a:t>[1] 4</a:t>
            </a:r>
          </a:p>
          <a:p>
            <a:pPr indent="0" lvl="0" marL="457200" rtl="0">
              <a:spcBef>
                <a:spcPts val="0"/>
              </a:spcBef>
              <a:buNone/>
            </a:pPr>
            <a:r>
              <a:rPr lang="es-419">
                <a:solidFill>
                  <a:schemeClr val="dk1"/>
                </a:solidFill>
                <a:highlight>
                  <a:srgbClr val="B7B7B7"/>
                </a:highlight>
                <a:latin typeface="Roboto"/>
                <a:ea typeface="Roboto"/>
                <a:cs typeface="Roboto"/>
                <a:sym typeface="Roboto"/>
              </a:rPr>
              <a:t>nrow(tabla_papa)</a:t>
            </a:r>
          </a:p>
          <a:p>
            <a:pPr indent="0" lvl="0" marL="457200" rtl="0">
              <a:spcBef>
                <a:spcPts val="0"/>
              </a:spcBef>
              <a:buNone/>
            </a:pPr>
            <a:r>
              <a:rPr lang="es-419">
                <a:solidFill>
                  <a:schemeClr val="dk1"/>
                </a:solidFill>
                <a:highlight>
                  <a:srgbClr val="B7B7B7"/>
                </a:highlight>
                <a:latin typeface="Roboto"/>
                <a:ea typeface="Roboto"/>
                <a:cs typeface="Roboto"/>
                <a:sym typeface="Roboto"/>
              </a:rPr>
              <a:t>[1] 4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B7B7B7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228600" lvl="0" marL="457200" rtl="0">
              <a:spcBef>
                <a:spcPts val="0"/>
              </a:spcBef>
              <a:buClr>
                <a:schemeClr val="dk1"/>
              </a:buClr>
              <a:buFont typeface="Roboto"/>
              <a:buChar char="●"/>
            </a:pPr>
            <a:r>
              <a:rPr lang="es-419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Resumen estadistico: Se usa el comando </a:t>
            </a:r>
            <a:r>
              <a:rPr b="1" i="1" lang="es-419" u="sng">
                <a:solidFill>
                  <a:srgbClr val="1C4587"/>
                </a:solidFill>
                <a:latin typeface="Roboto"/>
                <a:ea typeface="Roboto"/>
                <a:cs typeface="Roboto"/>
                <a:sym typeface="Roboto"/>
              </a:rPr>
              <a:t>summary(data.frame)</a:t>
            </a:r>
          </a:p>
          <a:p>
            <a:pPr indent="457200" lvl="0" rtl="0">
              <a:spcBef>
                <a:spcPts val="0"/>
              </a:spcBef>
              <a:buNone/>
            </a:pPr>
            <a:r>
              <a:rPr lang="es-419">
                <a:solidFill>
                  <a:schemeClr val="dk1"/>
                </a:solidFill>
                <a:highlight>
                  <a:srgbClr val="B7B7B7"/>
                </a:highlight>
                <a:latin typeface="Roboto"/>
                <a:ea typeface="Roboto"/>
                <a:cs typeface="Roboto"/>
                <a:sym typeface="Roboto"/>
              </a:rPr>
              <a:t>summary(tabla_papa)</a:t>
            </a:r>
            <a:r>
              <a:rPr lang="es-419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>
              <a:spcBef>
                <a:spcPts val="0"/>
              </a:spcBef>
              <a:buNone/>
            </a:pPr>
            <a:r>
              <a:rPr lang="es-419">
                <a:solidFill>
                  <a:schemeClr val="dk1"/>
                </a:solidFill>
                <a:highlight>
                  <a:srgbClr val="B7B7B7"/>
                </a:highlight>
                <a:latin typeface="Roboto"/>
                <a:ea typeface="Roboto"/>
                <a:cs typeface="Roboto"/>
                <a:sym typeface="Roboto"/>
              </a:rPr>
              <a:t>Ejercicio: Qué muestra el comando summary() ?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s-419">
                <a:solidFill>
                  <a:schemeClr val="dk1"/>
                </a:solidFill>
                <a:highlight>
                  <a:srgbClr val="B7B7B7"/>
                </a:highlight>
                <a:latin typeface="Roboto"/>
                <a:ea typeface="Roboto"/>
                <a:cs typeface="Roboto"/>
                <a:sym typeface="Roboto"/>
              </a:rPr>
              <a:t>Ejercicio: Realizar las mismas tareas para la tabla </a:t>
            </a:r>
            <a:r>
              <a:rPr b="1" i="1" lang="es-419">
                <a:solidFill>
                  <a:schemeClr val="dk1"/>
                </a:solidFill>
                <a:highlight>
                  <a:srgbClr val="B7B7B7"/>
                </a:highlight>
                <a:latin typeface="Roboto"/>
                <a:ea typeface="Roboto"/>
                <a:cs typeface="Roboto"/>
                <a:sym typeface="Roboto"/>
              </a:rPr>
              <a:t>palto</a:t>
            </a:r>
            <a:r>
              <a:rPr lang="es-419">
                <a:solidFill>
                  <a:schemeClr val="dk1"/>
                </a:solidFill>
                <a:highlight>
                  <a:srgbClr val="B7B7B7"/>
                </a:highlight>
                <a:latin typeface="Roboto"/>
                <a:ea typeface="Roboto"/>
                <a:cs typeface="Roboto"/>
                <a:sym typeface="Roboto"/>
              </a:rPr>
              <a:t> y </a:t>
            </a:r>
            <a:r>
              <a:rPr b="1" i="1" lang="es-419">
                <a:solidFill>
                  <a:schemeClr val="dk1"/>
                </a:solidFill>
                <a:highlight>
                  <a:srgbClr val="B7B7B7"/>
                </a:highlight>
                <a:latin typeface="Roboto"/>
                <a:ea typeface="Roboto"/>
                <a:cs typeface="Roboto"/>
                <a:sym typeface="Roboto"/>
              </a:rPr>
              <a:t>sweetpotato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s-419">
                <a:solidFill>
                  <a:schemeClr val="dk1"/>
                </a:solidFill>
                <a:highlight>
                  <a:srgbClr val="B7B7B7"/>
                </a:highlight>
                <a:latin typeface="Roboto"/>
                <a:ea typeface="Roboto"/>
                <a:cs typeface="Roboto"/>
                <a:sym typeface="Roboto"/>
              </a:rPr>
              <a:t>   </a:t>
            </a:r>
          </a:p>
        </p:txBody>
      </p:sp>
      <p:sp>
        <p:nvSpPr>
          <p:cNvPr id="493" name="Shape 493"/>
          <p:cNvSpPr txBox="1"/>
          <p:nvPr/>
        </p:nvSpPr>
        <p:spPr>
          <a:xfrm>
            <a:off x="861450" y="855250"/>
            <a:ext cx="7181700" cy="471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000">
                <a:latin typeface="Lobster"/>
                <a:ea typeface="Lobster"/>
                <a:cs typeface="Lobster"/>
                <a:sym typeface="Lobster"/>
              </a:rPr>
              <a:t>Operaciones con Data Frames</a:t>
            </a:r>
          </a:p>
        </p:txBody>
      </p:sp>
      <p:sp>
        <p:nvSpPr>
          <p:cNvPr id="494" name="Shape 494"/>
          <p:cNvSpPr/>
          <p:nvPr/>
        </p:nvSpPr>
        <p:spPr>
          <a:xfrm>
            <a:off x="0" y="-51300"/>
            <a:ext cx="9144000" cy="823500"/>
          </a:xfrm>
          <a:prstGeom prst="rect">
            <a:avLst/>
          </a:prstGeom>
          <a:solidFill>
            <a:srgbClr val="10984A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EscudoUNALM02.gif" id="495" name="Shape 4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10700" y="-40525"/>
            <a:ext cx="810426" cy="82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Shape 500"/>
          <p:cNvSpPr/>
          <p:nvPr/>
        </p:nvSpPr>
        <p:spPr>
          <a:xfrm>
            <a:off x="0" y="-51300"/>
            <a:ext cx="9144000" cy="298800"/>
          </a:xfrm>
          <a:prstGeom prst="rect">
            <a:avLst/>
          </a:prstGeom>
          <a:solidFill>
            <a:srgbClr val="10984A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01" name="Shape 501"/>
          <p:cNvSpPr txBox="1"/>
          <p:nvPr/>
        </p:nvSpPr>
        <p:spPr>
          <a:xfrm>
            <a:off x="448525" y="506475"/>
            <a:ext cx="8521500" cy="40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s-419" sz="8000">
                <a:solidFill>
                  <a:srgbClr val="FF9900"/>
                </a:solidFill>
                <a:latin typeface="Lobster"/>
                <a:ea typeface="Lobster"/>
                <a:cs typeface="Lobster"/>
                <a:sym typeface="Lobster"/>
              </a:rPr>
              <a:t>Lenguaje </a:t>
            </a:r>
            <a:r>
              <a:rPr lang="es-419" sz="8000">
                <a:solidFill>
                  <a:srgbClr val="6FA8DC"/>
                </a:solidFill>
                <a:latin typeface="Lobster"/>
                <a:ea typeface="Lobster"/>
                <a:cs typeface="Lobster"/>
                <a:sym typeface="Lobster"/>
              </a:rPr>
              <a:t>R</a:t>
            </a:r>
          </a:p>
          <a:p>
            <a:pPr lvl="0" rtl="0" algn="ctr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s-419" sz="7600">
                <a:solidFill>
                  <a:srgbClr val="FCFCFF"/>
                </a:solidFill>
                <a:latin typeface="Lobster"/>
                <a:ea typeface="Lobster"/>
                <a:cs typeface="Lobster"/>
                <a:sym typeface="Lobster"/>
              </a:rPr>
              <a:t>2-Librerías o Paquetes </a:t>
            </a:r>
            <a:r>
              <a:rPr lang="es-419" sz="12000">
                <a:solidFill>
                  <a:srgbClr val="FCFCFF"/>
                </a:solidFill>
                <a:latin typeface="Lobster"/>
                <a:ea typeface="Lobster"/>
                <a:cs typeface="Lobster"/>
                <a:sym typeface="Lobster"/>
              </a:rPr>
              <a:t> </a:t>
            </a:r>
            <a:r>
              <a:rPr lang="es-419" sz="12000">
                <a:solidFill>
                  <a:srgbClr val="FF9900"/>
                </a:solidFill>
                <a:latin typeface="Lobster"/>
                <a:ea typeface="Lobster"/>
                <a:cs typeface="Lobster"/>
                <a:sym typeface="Lobster"/>
              </a:rPr>
              <a:t> </a:t>
            </a:r>
          </a:p>
        </p:txBody>
      </p:sp>
      <p:pic>
        <p:nvPicPr>
          <p:cNvPr descr="EscudoUNALM02.gif" id="502" name="Shape 5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10700" y="-40525"/>
            <a:ext cx="810426" cy="82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7" name="Shape 5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88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EFEFEF"/>
        </a:solidFill>
      </p:bgPr>
    </p:bg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Shape 512"/>
          <p:cNvSpPr/>
          <p:nvPr/>
        </p:nvSpPr>
        <p:spPr>
          <a:xfrm>
            <a:off x="0" y="-51300"/>
            <a:ext cx="9144000" cy="823500"/>
          </a:xfrm>
          <a:prstGeom prst="rect">
            <a:avLst/>
          </a:prstGeom>
          <a:solidFill>
            <a:srgbClr val="10984A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13" name="Shape 513"/>
          <p:cNvSpPr txBox="1"/>
          <p:nvPr/>
        </p:nvSpPr>
        <p:spPr>
          <a:xfrm>
            <a:off x="861450" y="1402450"/>
            <a:ext cx="7590900" cy="3606000"/>
          </a:xfrm>
          <a:prstGeom prst="rect">
            <a:avLst/>
          </a:prstGeom>
          <a:solidFill>
            <a:srgbClr val="D0E0E3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b="1"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descr="EscudoUNALM02.gif" id="514" name="Shape 5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10700" y="-40525"/>
            <a:ext cx="810426" cy="82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15" name="Shape 515"/>
          <p:cNvSpPr txBox="1"/>
          <p:nvPr/>
        </p:nvSpPr>
        <p:spPr>
          <a:xfrm>
            <a:off x="861450" y="855250"/>
            <a:ext cx="7590900" cy="471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000">
                <a:latin typeface="Lobster"/>
                <a:ea typeface="Lobster"/>
                <a:cs typeface="Lobster"/>
                <a:sym typeface="Lobster"/>
              </a:rPr>
              <a:t>Librerias o Paquetes en R</a:t>
            </a:r>
          </a:p>
        </p:txBody>
      </p:sp>
      <p:pic>
        <p:nvPicPr>
          <p:cNvPr id="516" name="Shape 5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81100" y="1495425"/>
            <a:ext cx="3375849" cy="1858500"/>
          </a:xfrm>
          <a:prstGeom prst="rect">
            <a:avLst/>
          </a:prstGeom>
          <a:noFill/>
          <a:ln>
            <a:noFill/>
          </a:ln>
        </p:spPr>
      </p:pic>
      <p:sp>
        <p:nvSpPr>
          <p:cNvPr id="517" name="Shape 517"/>
          <p:cNvSpPr/>
          <p:nvPr/>
        </p:nvSpPr>
        <p:spPr>
          <a:xfrm>
            <a:off x="4693300" y="1495425"/>
            <a:ext cx="3612300" cy="1858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indent="-228600" lvl="0" marL="457200" rtl="0" algn="just">
              <a:spcBef>
                <a:spcPts val="0"/>
              </a:spcBef>
              <a:buChar char="●"/>
            </a:pPr>
            <a:r>
              <a:rPr lang="es-419"/>
              <a:t>El lenguaje </a:t>
            </a:r>
            <a:r>
              <a:rPr b="1" lang="es-419"/>
              <a:t>R</a:t>
            </a:r>
            <a:r>
              <a:rPr lang="es-419"/>
              <a:t> se compone principalmente de </a:t>
            </a:r>
            <a:r>
              <a:rPr b="1" lang="es-419"/>
              <a:t>librerías(lugar) </a:t>
            </a:r>
            <a:r>
              <a:rPr lang="es-419"/>
              <a:t> y </a:t>
            </a:r>
            <a:r>
              <a:rPr b="1" lang="es-419"/>
              <a:t>paquetes(libro)</a:t>
            </a:r>
            <a:r>
              <a:rPr lang="es-419"/>
              <a:t>.</a:t>
            </a:r>
          </a:p>
          <a:p>
            <a:pPr lvl="0" rtl="0" algn="just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-228600" lvl="0" marL="457200" rtl="0" algn="just">
              <a:spcBef>
                <a:spcPts val="0"/>
              </a:spcBef>
              <a:buChar char="●"/>
            </a:pPr>
            <a:r>
              <a:rPr lang="es-419"/>
              <a:t>Estos paquetes son de gran utilidad pues incorporan diferentes </a:t>
            </a:r>
            <a:r>
              <a:rPr b="1" lang="es-419"/>
              <a:t>funcionalidades</a:t>
            </a:r>
            <a:r>
              <a:rPr lang="es-419"/>
              <a:t> para manipular y analizar nuestros datos.</a:t>
            </a:r>
          </a:p>
        </p:txBody>
      </p:sp>
      <p:sp>
        <p:nvSpPr>
          <p:cNvPr id="518" name="Shape 518"/>
          <p:cNvSpPr/>
          <p:nvPr/>
        </p:nvSpPr>
        <p:spPr>
          <a:xfrm>
            <a:off x="1081100" y="3550475"/>
            <a:ext cx="6876300" cy="1181700"/>
          </a:xfrm>
          <a:prstGeom prst="roundRect">
            <a:avLst>
              <a:gd fmla="val 16667" name="adj"/>
            </a:avLst>
          </a:prstGeom>
          <a:solidFill>
            <a:srgbClr val="CCCCCC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es-419">
                <a:latin typeface="Roboto"/>
                <a:ea typeface="Roboto"/>
                <a:cs typeface="Roboto"/>
                <a:sym typeface="Roboto"/>
              </a:rPr>
              <a:t>Para usar una paquete en R utilizamos: &gt;</a:t>
            </a:r>
            <a:r>
              <a:rPr b="1" i="1" lang="es-419">
                <a:latin typeface="Roboto"/>
                <a:ea typeface="Roboto"/>
                <a:cs typeface="Roboto"/>
                <a:sym typeface="Roboto"/>
              </a:rPr>
              <a:t>library(nombre_libreria)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es-419">
                <a:latin typeface="Roboto"/>
                <a:ea typeface="Roboto"/>
                <a:cs typeface="Roboto"/>
                <a:sym typeface="Roboto"/>
              </a:rPr>
              <a:t>Para installar (desde internet) una nuevp paquete utilizamos: &gt;</a:t>
            </a:r>
            <a:r>
              <a:rPr b="1" i="1" lang="es-419">
                <a:latin typeface="Roboto"/>
                <a:ea typeface="Roboto"/>
                <a:cs typeface="Roboto"/>
                <a:sym typeface="Roboto"/>
              </a:rPr>
              <a:t>install.packages(</a:t>
            </a:r>
            <a:r>
              <a:rPr b="1" i="1" lang="es-419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nombre_libreria</a:t>
            </a:r>
            <a:r>
              <a:rPr b="1" i="1" lang="es-419">
                <a:latin typeface="Roboto"/>
                <a:ea typeface="Roboto"/>
                <a:cs typeface="Roboto"/>
                <a:sym typeface="Roboto"/>
              </a:rPr>
              <a:t>)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EFEFEF"/>
        </a:solidFill>
      </p:bgPr>
    </p:bg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Shape 523"/>
          <p:cNvSpPr/>
          <p:nvPr/>
        </p:nvSpPr>
        <p:spPr>
          <a:xfrm>
            <a:off x="0" y="-51300"/>
            <a:ext cx="9144000" cy="823500"/>
          </a:xfrm>
          <a:prstGeom prst="rect">
            <a:avLst/>
          </a:prstGeom>
          <a:solidFill>
            <a:srgbClr val="10984A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24" name="Shape 524"/>
          <p:cNvSpPr txBox="1"/>
          <p:nvPr/>
        </p:nvSpPr>
        <p:spPr>
          <a:xfrm>
            <a:off x="861450" y="1402450"/>
            <a:ext cx="7590900" cy="3606000"/>
          </a:xfrm>
          <a:prstGeom prst="rect">
            <a:avLst/>
          </a:prstGeom>
          <a:solidFill>
            <a:srgbClr val="D0E0E3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b="1"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descr="EscudoUNALM02.gif" id="525" name="Shape 5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10700" y="-40525"/>
            <a:ext cx="810426" cy="82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26" name="Shape 526"/>
          <p:cNvSpPr txBox="1"/>
          <p:nvPr/>
        </p:nvSpPr>
        <p:spPr>
          <a:xfrm>
            <a:off x="861450" y="855250"/>
            <a:ext cx="7590900" cy="471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000">
                <a:latin typeface="Lobster"/>
                <a:ea typeface="Lobster"/>
                <a:cs typeface="Lobster"/>
                <a:sym typeface="Lobster"/>
              </a:rPr>
              <a:t>Uso de Funciones en R</a:t>
            </a:r>
          </a:p>
        </p:txBody>
      </p:sp>
      <p:sp>
        <p:nvSpPr>
          <p:cNvPr id="527" name="Shape 527"/>
          <p:cNvSpPr/>
          <p:nvPr/>
        </p:nvSpPr>
        <p:spPr>
          <a:xfrm>
            <a:off x="1081100" y="3507550"/>
            <a:ext cx="6876300" cy="1377000"/>
          </a:xfrm>
          <a:prstGeom prst="roundRect">
            <a:avLst>
              <a:gd fmla="val 16667" name="adj"/>
            </a:avLst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s-419">
                <a:latin typeface="Roboto"/>
                <a:ea typeface="Roboto"/>
                <a:cs typeface="Roboto"/>
                <a:sym typeface="Roboto"/>
              </a:rPr>
              <a:t> Las funciones son conjuntos de codigos para realizar una tarea especifica.</a:t>
            </a:r>
          </a:p>
          <a:p>
            <a:pPr lvl="0" rtl="0">
              <a:spcBef>
                <a:spcPts val="0"/>
              </a:spcBef>
              <a:buNone/>
            </a:pPr>
            <a:r>
              <a:rPr lang="es-419">
                <a:latin typeface="Roboto"/>
                <a:ea typeface="Roboto"/>
                <a:cs typeface="Roboto"/>
                <a:sym typeface="Roboto"/>
              </a:rPr>
              <a:t> Se componen de un </a:t>
            </a:r>
            <a:r>
              <a:rPr b="1" i="1" lang="es-419">
                <a:latin typeface="Roboto"/>
                <a:ea typeface="Roboto"/>
                <a:cs typeface="Roboto"/>
                <a:sym typeface="Roboto"/>
              </a:rPr>
              <a:t>input</a:t>
            </a:r>
            <a:r>
              <a:rPr lang="es-419">
                <a:latin typeface="Roboto"/>
                <a:ea typeface="Roboto"/>
                <a:cs typeface="Roboto"/>
                <a:sym typeface="Roboto"/>
              </a:rPr>
              <a:t> o </a:t>
            </a:r>
            <a:r>
              <a:rPr b="1" i="1" lang="es-419">
                <a:solidFill>
                  <a:srgbClr val="0B5394"/>
                </a:solidFill>
                <a:latin typeface="Roboto"/>
                <a:ea typeface="Roboto"/>
                <a:cs typeface="Roboto"/>
                <a:sym typeface="Roboto"/>
              </a:rPr>
              <a:t>argumento</a:t>
            </a:r>
            <a:r>
              <a:rPr lang="es-419">
                <a:latin typeface="Roboto"/>
                <a:ea typeface="Roboto"/>
                <a:cs typeface="Roboto"/>
                <a:sym typeface="Roboto"/>
              </a:rPr>
              <a:t> de entrada, y un output (salida)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s-419">
                <a:latin typeface="Roboto"/>
                <a:ea typeface="Roboto"/>
                <a:cs typeface="Roboto"/>
                <a:sym typeface="Roboto"/>
              </a:rPr>
              <a:t>USO: </a:t>
            </a:r>
            <a:r>
              <a:rPr b="1" lang="es-419">
                <a:latin typeface="Roboto"/>
                <a:ea typeface="Roboto"/>
                <a:cs typeface="Roboto"/>
                <a:sym typeface="Roboto"/>
              </a:rPr>
              <a:t>nombre_funcion</a:t>
            </a:r>
            <a:r>
              <a:rPr lang="es-419">
                <a:latin typeface="Roboto"/>
                <a:ea typeface="Roboto"/>
                <a:cs typeface="Roboto"/>
                <a:sym typeface="Roboto"/>
              </a:rPr>
              <a:t>(</a:t>
            </a:r>
            <a:r>
              <a:rPr b="1" i="1" lang="es-419">
                <a:solidFill>
                  <a:srgbClr val="38761D"/>
                </a:solidFill>
                <a:latin typeface="Roboto"/>
                <a:ea typeface="Roboto"/>
                <a:cs typeface="Roboto"/>
                <a:sym typeface="Roboto"/>
              </a:rPr>
              <a:t>argumento1</a:t>
            </a:r>
            <a:r>
              <a:rPr b="1" i="1" lang="es-419"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b="1" i="1" lang="es-419">
                <a:solidFill>
                  <a:srgbClr val="7F6000"/>
                </a:solidFill>
                <a:latin typeface="Roboto"/>
                <a:ea typeface="Roboto"/>
                <a:cs typeface="Roboto"/>
                <a:sym typeface="Roboto"/>
              </a:rPr>
              <a:t>argumento2</a:t>
            </a:r>
            <a:r>
              <a:rPr b="1" i="1" lang="es-419"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b="1" i="1" lang="es-419">
                <a:solidFill>
                  <a:srgbClr val="741B47"/>
                </a:solidFill>
                <a:latin typeface="Roboto"/>
                <a:ea typeface="Roboto"/>
                <a:cs typeface="Roboto"/>
                <a:sym typeface="Roboto"/>
              </a:rPr>
              <a:t>argumento3</a:t>
            </a:r>
            <a:r>
              <a:rPr b="1" i="1" lang="es-419">
                <a:latin typeface="Roboto"/>
                <a:ea typeface="Roboto"/>
                <a:cs typeface="Roboto"/>
                <a:sym typeface="Roboto"/>
              </a:rPr>
              <a:t>, ...</a:t>
            </a:r>
            <a:r>
              <a:rPr b="1" i="1" lang="es-419">
                <a:solidFill>
                  <a:srgbClr val="1C4587"/>
                </a:solidFill>
                <a:latin typeface="Roboto"/>
                <a:ea typeface="Roboto"/>
                <a:cs typeface="Roboto"/>
                <a:sym typeface="Roboto"/>
              </a:rPr>
              <a:t>argumentoN</a:t>
            </a:r>
            <a:r>
              <a:rPr lang="es-419">
                <a:latin typeface="Roboto"/>
                <a:ea typeface="Roboto"/>
                <a:cs typeface="Roboto"/>
                <a:sym typeface="Roboto"/>
              </a:rPr>
              <a:t>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28" name="Shape 5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85950" y="1457325"/>
            <a:ext cx="2628900" cy="191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9" name="Shape 5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76775" y="1938337"/>
            <a:ext cx="2228850" cy="96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B7B7B7"/>
        </a:solidFill>
      </p:bgPr>
    </p:bg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Shape 534"/>
          <p:cNvSpPr txBox="1"/>
          <p:nvPr/>
        </p:nvSpPr>
        <p:spPr>
          <a:xfrm>
            <a:off x="861450" y="1402450"/>
            <a:ext cx="7590900" cy="3606000"/>
          </a:xfrm>
          <a:prstGeom prst="rect">
            <a:avLst/>
          </a:prstGeom>
          <a:solidFill>
            <a:srgbClr val="D0E0E3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b="1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535" name="Shape 535"/>
          <p:cNvSpPr/>
          <p:nvPr/>
        </p:nvSpPr>
        <p:spPr>
          <a:xfrm>
            <a:off x="1157300" y="1569600"/>
            <a:ext cx="7047600" cy="3162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lvl="0" rtl="0">
              <a:spcBef>
                <a:spcPts val="0"/>
              </a:spcBef>
              <a:buNone/>
            </a:pPr>
            <a:r>
              <a:rPr b="1" lang="es-419" u="sng">
                <a:latin typeface="Roboto"/>
                <a:ea typeface="Roboto"/>
                <a:cs typeface="Roboto"/>
                <a:sym typeface="Roboto"/>
              </a:rPr>
              <a:t>Ejemplo del uso de funciones</a:t>
            </a:r>
            <a:r>
              <a:rPr lang="es-419">
                <a:latin typeface="Roboto"/>
                <a:ea typeface="Roboto"/>
                <a:cs typeface="Roboto"/>
                <a:sym typeface="Roboto"/>
              </a:rPr>
              <a:t>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228600" lvl="0" marL="457200" rtl="0">
              <a:spcBef>
                <a:spcPts val="0"/>
              </a:spcBef>
              <a:buFont typeface="Roboto"/>
              <a:buAutoNum type="arabicPeriod"/>
            </a:pPr>
            <a:r>
              <a:rPr lang="es-419">
                <a:latin typeface="Roboto"/>
                <a:ea typeface="Roboto"/>
                <a:cs typeface="Roboto"/>
                <a:sym typeface="Roboto"/>
              </a:rPr>
              <a:t>Función </a:t>
            </a:r>
            <a:r>
              <a:rPr b="1" i="1" lang="es-419">
                <a:latin typeface="Roboto"/>
                <a:ea typeface="Roboto"/>
                <a:cs typeface="Roboto"/>
                <a:sym typeface="Roboto"/>
              </a:rPr>
              <a:t>mean</a:t>
            </a:r>
            <a:r>
              <a:rPr lang="es-419">
                <a:latin typeface="Roboto"/>
                <a:ea typeface="Roboto"/>
                <a:cs typeface="Roboto"/>
                <a:sym typeface="Roboto"/>
              </a:rPr>
              <a:t>: Calcula la media o promedio aritmético de la muestra</a:t>
            </a:r>
          </a:p>
          <a:p>
            <a:pPr indent="-228600" lvl="0" marL="457200" rtl="0">
              <a:spcBef>
                <a:spcPts val="0"/>
              </a:spcBef>
              <a:buFont typeface="Roboto"/>
              <a:buAutoNum type="arabicPeriod"/>
            </a:pPr>
            <a:r>
              <a:rPr lang="es-419">
                <a:latin typeface="Roboto"/>
                <a:ea typeface="Roboto"/>
                <a:cs typeface="Roboto"/>
                <a:sym typeface="Roboto"/>
              </a:rPr>
              <a:t>Función </a:t>
            </a:r>
            <a:r>
              <a:rPr b="1" i="1" lang="es-419">
                <a:latin typeface="Roboto"/>
                <a:ea typeface="Roboto"/>
                <a:cs typeface="Roboto"/>
                <a:sym typeface="Roboto"/>
              </a:rPr>
              <a:t>std</a:t>
            </a:r>
            <a:r>
              <a:rPr lang="es-419">
                <a:latin typeface="Roboto"/>
                <a:ea typeface="Roboto"/>
                <a:cs typeface="Roboto"/>
                <a:sym typeface="Roboto"/>
              </a:rPr>
              <a:t>: Calcula la desviación estándar de la muestra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s-419">
                <a:highlight>
                  <a:srgbClr val="F1C232"/>
                </a:highlight>
                <a:latin typeface="Roboto"/>
                <a:ea typeface="Roboto"/>
                <a:cs typeface="Roboto"/>
                <a:sym typeface="Roboto"/>
              </a:rPr>
              <a:t># Ejemplo 1</a:t>
            </a:r>
            <a:r>
              <a:rPr lang="es-419">
                <a:latin typeface="Roboto"/>
                <a:ea typeface="Roboto"/>
                <a:cs typeface="Roboto"/>
                <a:sym typeface="Roboto"/>
              </a:rPr>
              <a:t>:</a:t>
            </a:r>
          </a:p>
          <a:p>
            <a:pPr lvl="0" rtl="0">
              <a:spcBef>
                <a:spcPts val="0"/>
              </a:spcBef>
              <a:buNone/>
            </a:pPr>
            <a:r>
              <a:rPr lang="es-419">
                <a:latin typeface="Ubuntu"/>
                <a:ea typeface="Ubuntu"/>
                <a:cs typeface="Ubuntu"/>
                <a:sym typeface="Ubuntu"/>
              </a:rPr>
              <a:t>mean(tabla_papa$rendimiento)</a:t>
            </a:r>
            <a:r>
              <a:rPr lang="es-419">
                <a:latin typeface="Roboto"/>
                <a:ea typeface="Roboto"/>
                <a:cs typeface="Roboto"/>
                <a:sym typeface="Roboto"/>
              </a:rPr>
              <a:t>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s-419">
                <a:highlight>
                  <a:srgbClr val="6FA8DC"/>
                </a:highlight>
                <a:latin typeface="Roboto"/>
                <a:ea typeface="Roboto"/>
                <a:cs typeface="Roboto"/>
                <a:sym typeface="Roboto"/>
              </a:rPr>
              <a:t># Ejemplo 2:</a:t>
            </a:r>
          </a:p>
          <a:p>
            <a:pPr lvl="0" rtl="0">
              <a:spcBef>
                <a:spcPts val="0"/>
              </a:spcBef>
              <a:buNone/>
            </a:pPr>
            <a:r>
              <a:rPr lang="es-419">
                <a:latin typeface="Ubuntu"/>
                <a:ea typeface="Ubuntu"/>
                <a:cs typeface="Ubuntu"/>
                <a:sym typeface="Ubuntu"/>
              </a:rPr>
              <a:t>sd(tabla_papa$rendimiento)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s-419">
                <a:latin typeface="Roboto"/>
                <a:ea typeface="Roboto"/>
                <a:cs typeface="Roboto"/>
                <a:sym typeface="Roboto"/>
              </a:rPr>
              <a:t>  3.    </a:t>
            </a:r>
            <a:r>
              <a:rPr b="1" lang="es-419">
                <a:highlight>
                  <a:srgbClr val="00FF00"/>
                </a:highlight>
                <a:latin typeface="Roboto"/>
                <a:ea typeface="Roboto"/>
                <a:cs typeface="Roboto"/>
                <a:sym typeface="Roboto"/>
              </a:rPr>
              <a:t>Ejercicio</a:t>
            </a:r>
            <a:r>
              <a:rPr lang="es-419">
                <a:latin typeface="Roboto"/>
                <a:ea typeface="Roboto"/>
                <a:cs typeface="Roboto"/>
                <a:sym typeface="Roboto"/>
              </a:rPr>
              <a:t>: Aplicar la función mean() y sd() para las tablas sweetpotato y palto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6" name="Shape 536"/>
          <p:cNvSpPr txBox="1"/>
          <p:nvPr/>
        </p:nvSpPr>
        <p:spPr>
          <a:xfrm>
            <a:off x="861450" y="855250"/>
            <a:ext cx="7590900" cy="471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000">
                <a:latin typeface="Lobster"/>
                <a:ea typeface="Lobster"/>
                <a:cs typeface="Lobster"/>
                <a:sym typeface="Lobster"/>
              </a:rPr>
              <a:t>Uso de Funciones en R</a:t>
            </a:r>
          </a:p>
        </p:txBody>
      </p:sp>
      <p:sp>
        <p:nvSpPr>
          <p:cNvPr id="537" name="Shape 537"/>
          <p:cNvSpPr/>
          <p:nvPr/>
        </p:nvSpPr>
        <p:spPr>
          <a:xfrm>
            <a:off x="0" y="-51300"/>
            <a:ext cx="9144000" cy="823500"/>
          </a:xfrm>
          <a:prstGeom prst="rect">
            <a:avLst/>
          </a:prstGeom>
          <a:solidFill>
            <a:srgbClr val="10984A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EscudoUNALM02.gif" id="538" name="Shape 5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10700" y="-40525"/>
            <a:ext cx="810426" cy="82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 txBox="1"/>
          <p:nvPr>
            <p:ph type="title"/>
          </p:nvPr>
        </p:nvSpPr>
        <p:spPr>
          <a:xfrm>
            <a:off x="457200" y="205977"/>
            <a:ext cx="8229600" cy="11415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419"/>
              <a:t>Objetivos del proyecto</a:t>
            </a:r>
          </a:p>
        </p:txBody>
      </p:sp>
      <p:pic>
        <p:nvPicPr>
          <p:cNvPr id="127" name="Shape 127"/>
          <p:cNvPicPr preferRelativeResize="0"/>
          <p:nvPr/>
        </p:nvPicPr>
        <p:blipFill rotWithShape="1">
          <a:blip r:embed="rId3">
            <a:alphaModFix/>
          </a:blip>
          <a:srcRect b="0" l="0" r="12157" t="0"/>
          <a:stretch/>
        </p:blipFill>
        <p:spPr>
          <a:xfrm>
            <a:off x="5044024" y="1760975"/>
            <a:ext cx="2749525" cy="3109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Shape 1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51899" y="313200"/>
            <a:ext cx="2373150" cy="210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Shape 129"/>
          <p:cNvPicPr preferRelativeResize="0"/>
          <p:nvPr/>
        </p:nvPicPr>
        <p:blipFill rotWithShape="1">
          <a:blip r:embed="rId5">
            <a:alphaModFix/>
          </a:blip>
          <a:srcRect b="31749" l="0" r="0" t="0"/>
          <a:stretch/>
        </p:blipFill>
        <p:spPr>
          <a:xfrm>
            <a:off x="419424" y="1732425"/>
            <a:ext cx="4464049" cy="2941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Shape 543"/>
          <p:cNvSpPr/>
          <p:nvPr/>
        </p:nvSpPr>
        <p:spPr>
          <a:xfrm>
            <a:off x="0" y="-51300"/>
            <a:ext cx="9144000" cy="298800"/>
          </a:xfrm>
          <a:prstGeom prst="rect">
            <a:avLst/>
          </a:prstGeom>
          <a:solidFill>
            <a:srgbClr val="10984A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44" name="Shape 544"/>
          <p:cNvSpPr txBox="1"/>
          <p:nvPr/>
        </p:nvSpPr>
        <p:spPr>
          <a:xfrm>
            <a:off x="448525" y="506475"/>
            <a:ext cx="8521500" cy="40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s-419" sz="8000">
                <a:solidFill>
                  <a:srgbClr val="FF9900"/>
                </a:solidFill>
                <a:latin typeface="Lobster"/>
                <a:ea typeface="Lobster"/>
                <a:cs typeface="Lobster"/>
                <a:sym typeface="Lobster"/>
              </a:rPr>
              <a:t>Lenguaje </a:t>
            </a:r>
            <a:r>
              <a:rPr lang="es-419" sz="8000">
                <a:solidFill>
                  <a:srgbClr val="6FA8DC"/>
                </a:solidFill>
                <a:latin typeface="Lobster"/>
                <a:ea typeface="Lobster"/>
                <a:cs typeface="Lobster"/>
                <a:sym typeface="Lobster"/>
              </a:rPr>
              <a:t>R</a:t>
            </a:r>
          </a:p>
          <a:p>
            <a:pPr lvl="0" rtl="0" algn="ctr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s-419" sz="7200">
                <a:solidFill>
                  <a:srgbClr val="FCFCFF"/>
                </a:solidFill>
                <a:latin typeface="Lobster"/>
                <a:ea typeface="Lobster"/>
                <a:cs typeface="Lobster"/>
                <a:sym typeface="Lobster"/>
              </a:rPr>
              <a:t>3-Importación de Datos</a:t>
            </a:r>
            <a:r>
              <a:rPr lang="es-419" sz="12000">
                <a:solidFill>
                  <a:srgbClr val="FCFCFF"/>
                </a:solidFill>
                <a:latin typeface="Lobster"/>
                <a:ea typeface="Lobster"/>
                <a:cs typeface="Lobster"/>
                <a:sym typeface="Lobster"/>
              </a:rPr>
              <a:t> </a:t>
            </a:r>
            <a:r>
              <a:rPr lang="es-419" sz="12000">
                <a:solidFill>
                  <a:srgbClr val="FF9900"/>
                </a:solidFill>
                <a:latin typeface="Lobster"/>
                <a:ea typeface="Lobster"/>
                <a:cs typeface="Lobster"/>
                <a:sym typeface="Lobster"/>
              </a:rPr>
              <a:t> 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CCCCCC"/>
        </a:solidFill>
      </p:bgPr>
    </p:bg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Shape 549"/>
          <p:cNvSpPr txBox="1"/>
          <p:nvPr/>
        </p:nvSpPr>
        <p:spPr>
          <a:xfrm>
            <a:off x="861450" y="1402450"/>
            <a:ext cx="7590900" cy="3606000"/>
          </a:xfrm>
          <a:prstGeom prst="rect">
            <a:avLst/>
          </a:prstGeom>
          <a:solidFill>
            <a:srgbClr val="D0E0E3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s-419">
                <a:latin typeface="Ubuntu"/>
                <a:ea typeface="Ubuntu"/>
                <a:cs typeface="Ubuntu"/>
                <a:sym typeface="Ubuntu"/>
              </a:rPr>
              <a:t>El lenguaje R se caracteriza en poder importar y manipular base datos desde diferentes fuentes de información (Excel, Minitab, SAS, Stata, etc) . 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b="1">
              <a:latin typeface="Ubuntu"/>
              <a:ea typeface="Ubuntu"/>
              <a:cs typeface="Ubuntu"/>
              <a:sym typeface="Ubuntu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b="1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550" name="Shape 550"/>
          <p:cNvSpPr txBox="1"/>
          <p:nvPr/>
        </p:nvSpPr>
        <p:spPr>
          <a:xfrm>
            <a:off x="861450" y="855250"/>
            <a:ext cx="7590900" cy="471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000">
                <a:latin typeface="Lobster"/>
                <a:ea typeface="Lobster"/>
                <a:cs typeface="Lobster"/>
                <a:sym typeface="Lobster"/>
              </a:rPr>
              <a:t>Importacion de Base de datos en R</a:t>
            </a:r>
          </a:p>
        </p:txBody>
      </p:sp>
      <p:sp>
        <p:nvSpPr>
          <p:cNvPr id="551" name="Shape 551"/>
          <p:cNvSpPr/>
          <p:nvPr/>
        </p:nvSpPr>
        <p:spPr>
          <a:xfrm>
            <a:off x="0" y="-51300"/>
            <a:ext cx="9144000" cy="823500"/>
          </a:xfrm>
          <a:prstGeom prst="rect">
            <a:avLst/>
          </a:prstGeom>
          <a:solidFill>
            <a:srgbClr val="10984A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EscudoUNALM02.gif" id="552" name="Shape 5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10700" y="-40525"/>
            <a:ext cx="810426" cy="82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53" name="Shape 553"/>
          <p:cNvGrpSpPr/>
          <p:nvPr/>
        </p:nvGrpSpPr>
        <p:grpSpPr>
          <a:xfrm>
            <a:off x="1332487" y="2163525"/>
            <a:ext cx="5394362" cy="968812"/>
            <a:chOff x="1332487" y="2163525"/>
            <a:chExt cx="5394362" cy="968812"/>
          </a:xfrm>
        </p:grpSpPr>
        <p:pic>
          <p:nvPicPr>
            <p:cNvPr id="554" name="Shape 55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332487" y="2189362"/>
              <a:ext cx="771525" cy="9429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55" name="Shape 555"/>
            <p:cNvSpPr txBox="1"/>
            <p:nvPr/>
          </p:nvSpPr>
          <p:spPr>
            <a:xfrm>
              <a:off x="3136450" y="2163525"/>
              <a:ext cx="3590400" cy="942900"/>
            </a:xfrm>
            <a:prstGeom prst="rect">
              <a:avLst/>
            </a:prstGeom>
            <a:solidFill>
              <a:srgbClr val="D0E0E3"/>
            </a:solidFill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>
                <a:lnSpc>
                  <a:spcPct val="115000"/>
                </a:lnSpc>
                <a:spcBef>
                  <a:spcPts val="0"/>
                </a:spcBef>
                <a:buClr>
                  <a:schemeClr val="dk1"/>
                </a:buClr>
                <a:buFont typeface="Arial"/>
                <a:buNone/>
              </a:pPr>
              <a:r>
                <a:rPr lang="es-419">
                  <a:solidFill>
                    <a:schemeClr val="dk1"/>
                  </a:solidFill>
                  <a:latin typeface="Ubuntu"/>
                  <a:ea typeface="Ubuntu"/>
                  <a:cs typeface="Ubuntu"/>
                  <a:sym typeface="Ubuntu"/>
                </a:rPr>
                <a:t>Los archivos de archivos de Microsoft Excel son el formato más usado para importar al lenguaje R.</a:t>
              </a:r>
            </a:p>
          </p:txBody>
        </p:sp>
      </p:grpSp>
      <p:grpSp>
        <p:nvGrpSpPr>
          <p:cNvPr id="556" name="Shape 556"/>
          <p:cNvGrpSpPr/>
          <p:nvPr/>
        </p:nvGrpSpPr>
        <p:grpSpPr>
          <a:xfrm>
            <a:off x="1062047" y="3390900"/>
            <a:ext cx="5664802" cy="1391925"/>
            <a:chOff x="1062047" y="3390900"/>
            <a:chExt cx="5664802" cy="1391925"/>
          </a:xfrm>
        </p:grpSpPr>
        <p:pic>
          <p:nvPicPr>
            <p:cNvPr id="557" name="Shape 55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062047" y="3390900"/>
              <a:ext cx="1616179" cy="13919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58" name="Shape 558"/>
            <p:cNvSpPr txBox="1"/>
            <p:nvPr/>
          </p:nvSpPr>
          <p:spPr>
            <a:xfrm>
              <a:off x="3136450" y="3611325"/>
              <a:ext cx="3590400" cy="942900"/>
            </a:xfrm>
            <a:prstGeom prst="rect">
              <a:avLst/>
            </a:prstGeom>
            <a:solidFill>
              <a:srgbClr val="D0E0E3"/>
            </a:solidFill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>
                <a:lnSpc>
                  <a:spcPct val="115000"/>
                </a:lnSpc>
                <a:spcBef>
                  <a:spcPts val="0"/>
                </a:spcBef>
                <a:buNone/>
              </a:pPr>
              <a:r>
                <a:rPr lang="es-419">
                  <a:solidFill>
                    <a:schemeClr val="dk1"/>
                  </a:solidFill>
                  <a:latin typeface="Ubuntu"/>
                  <a:ea typeface="Ubuntu"/>
                  <a:cs typeface="Ubuntu"/>
                  <a:sym typeface="Ubuntu"/>
                </a:rPr>
                <a:t>El paquete usado para importar datos desde Excel es </a:t>
              </a:r>
              <a:r>
                <a:rPr b="1" lang="es-419" sz="1800">
                  <a:solidFill>
                    <a:schemeClr val="dk1"/>
                  </a:solidFill>
                  <a:latin typeface="Coming Soon"/>
                  <a:ea typeface="Coming Soon"/>
                  <a:cs typeface="Coming Soon"/>
                  <a:sym typeface="Coming Soon"/>
                </a:rPr>
                <a:t>readxl.</a:t>
              </a:r>
            </a:p>
          </p:txBody>
        </p:sp>
      </p:grp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CCCCCC"/>
        </a:solidFill>
      </p:bgPr>
    </p:bg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Shape 563"/>
          <p:cNvSpPr txBox="1"/>
          <p:nvPr/>
        </p:nvSpPr>
        <p:spPr>
          <a:xfrm>
            <a:off x="861450" y="1402450"/>
            <a:ext cx="7590900" cy="3606000"/>
          </a:xfrm>
          <a:prstGeom prst="rect">
            <a:avLst/>
          </a:prstGeom>
          <a:solidFill>
            <a:srgbClr val="D0E0E3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s-419">
                <a:latin typeface="Ubuntu"/>
                <a:ea typeface="Ubuntu"/>
                <a:cs typeface="Ubuntu"/>
                <a:sym typeface="Ubuntu"/>
              </a:rPr>
              <a:t>Para hacer uso del paquete readxl, escribimos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b="1">
              <a:latin typeface="Ubuntu"/>
              <a:ea typeface="Ubuntu"/>
              <a:cs typeface="Ubuntu"/>
              <a:sym typeface="Ubuntu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s-419">
                <a:latin typeface="Ubuntu"/>
                <a:ea typeface="Ubuntu"/>
                <a:cs typeface="Ubuntu"/>
                <a:sym typeface="Ubuntu"/>
              </a:rPr>
              <a:t>#install.packages(“readxl”)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s-419">
                <a:latin typeface="Ubuntu"/>
                <a:ea typeface="Ubuntu"/>
                <a:cs typeface="Ubuntu"/>
                <a:sym typeface="Ubuntu"/>
              </a:rPr>
              <a:t>#library(readxl)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s-419">
                <a:latin typeface="Ubuntu"/>
                <a:ea typeface="Ubuntu"/>
                <a:cs typeface="Ubuntu"/>
                <a:sym typeface="Ubuntu"/>
              </a:rPr>
              <a:t>#fp: Nombre del archivo excel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s-419">
                <a:latin typeface="Ubuntu"/>
                <a:ea typeface="Ubuntu"/>
                <a:cs typeface="Ubuntu"/>
                <a:sym typeface="Ubuntu"/>
              </a:rPr>
              <a:t>fp &lt;- file.choose() 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s-419">
                <a:latin typeface="Ubuntu"/>
                <a:ea typeface="Ubuntu"/>
                <a:cs typeface="Ubuntu"/>
                <a:sym typeface="Ubuntu"/>
              </a:rPr>
              <a:t>## Obtenemos los sheet u hojas de trabajo del archivo Excel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s-419">
                <a:latin typeface="Ubuntu"/>
                <a:ea typeface="Ubuntu"/>
                <a:cs typeface="Ubuntu"/>
                <a:sym typeface="Ubuntu"/>
              </a:rPr>
              <a:t>hojas &lt;- excel_sheets(path = fp)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s-419">
                <a:latin typeface="Ubuntu"/>
                <a:ea typeface="Ubuntu"/>
                <a:cs typeface="Ubuntu"/>
                <a:sym typeface="Ubuntu"/>
              </a:rPr>
              <a:t> ## Leemos la hoja que deseamos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s-419">
                <a:latin typeface="Ubuntu"/>
                <a:ea typeface="Ubuntu"/>
                <a:cs typeface="Ubuntu"/>
                <a:sym typeface="Ubuntu"/>
              </a:rPr>
              <a:t>datos &lt;- read_excel(path = fp, sheet = 1)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s-419">
                <a:latin typeface="Ubuntu"/>
                <a:ea typeface="Ubuntu"/>
                <a:cs typeface="Ubuntu"/>
                <a:sym typeface="Ubuntu"/>
              </a:rPr>
              <a:t>## Si sabemos el nombre de la hoja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s-419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datos &lt;- read_excel(path = fp, sheet =  "Nombre de la Hoja")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564" name="Shape 564"/>
          <p:cNvSpPr txBox="1"/>
          <p:nvPr/>
        </p:nvSpPr>
        <p:spPr>
          <a:xfrm>
            <a:off x="861450" y="855250"/>
            <a:ext cx="7590900" cy="471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000">
                <a:latin typeface="Lobster"/>
                <a:ea typeface="Lobster"/>
                <a:cs typeface="Lobster"/>
                <a:sym typeface="Lobster"/>
              </a:rPr>
              <a:t>Importacion de Base de datos en R</a:t>
            </a:r>
          </a:p>
        </p:txBody>
      </p:sp>
      <p:sp>
        <p:nvSpPr>
          <p:cNvPr id="565" name="Shape 565"/>
          <p:cNvSpPr/>
          <p:nvPr/>
        </p:nvSpPr>
        <p:spPr>
          <a:xfrm>
            <a:off x="0" y="-51300"/>
            <a:ext cx="9144000" cy="823500"/>
          </a:xfrm>
          <a:prstGeom prst="rect">
            <a:avLst/>
          </a:prstGeom>
          <a:solidFill>
            <a:srgbClr val="10984A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EscudoUNALM02.gif" id="566" name="Shape 5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10700" y="-40525"/>
            <a:ext cx="810426" cy="82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Shape 1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guntas-social-media.jpg" id="135" name="Shape 1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87025" y="3060100"/>
            <a:ext cx="2256900" cy="2083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9900"/>
        </a:soli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 txBox="1"/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419"/>
              <a:t>Orden!!</a:t>
            </a:r>
          </a:p>
        </p:txBody>
      </p:sp>
      <p:sp>
        <p:nvSpPr>
          <p:cNvPr id="141" name="Shape 141"/>
          <p:cNvSpPr txBox="1"/>
          <p:nvPr>
            <p:ph idx="1" type="subTitle"/>
          </p:nvPr>
        </p:nvSpPr>
        <p:spPr>
          <a:xfrm>
            <a:off x="685800" y="3093348"/>
            <a:ext cx="7772400" cy="903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419" sz="2400"/>
              <a:t>Uso de Data Diccionarios y Manejo de Información</a:t>
            </a:r>
          </a:p>
        </p:txBody>
      </p:sp>
      <p:pic>
        <p:nvPicPr>
          <p:cNvPr id="142" name="Shape 1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2625" y="0"/>
            <a:ext cx="3670070" cy="309335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Shape 143"/>
          <p:cNvSpPr txBox="1"/>
          <p:nvPr>
            <p:ph type="ctrTitle"/>
          </p:nvPr>
        </p:nvSpPr>
        <p:spPr>
          <a:xfrm>
            <a:off x="4003200" y="3805850"/>
            <a:ext cx="4455000" cy="12222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lnSpc>
                <a:spcPct val="150000"/>
              </a:lnSpc>
              <a:spcBef>
                <a:spcPts val="600"/>
              </a:spcBef>
              <a:buNone/>
            </a:pPr>
            <a:r>
              <a:rPr lang="es-419" sz="3000"/>
              <a:t>Manejo de Datos</a:t>
            </a:r>
          </a:p>
        </p:txBody>
      </p:sp>
      <p:pic>
        <p:nvPicPr>
          <p:cNvPr id="144" name="Shape 1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7150" y="0"/>
            <a:ext cx="2161674" cy="172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93C47D"/>
        </a:solid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Shape 1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7300" y="138112"/>
            <a:ext cx="1752600" cy="197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Shape 1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38537" y="57150"/>
            <a:ext cx="1762125" cy="198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Shape 1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00300" y="1885950"/>
            <a:ext cx="1752600" cy="1981200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Shape 152"/>
          <p:cNvSpPr txBox="1"/>
          <p:nvPr/>
        </p:nvSpPr>
        <p:spPr>
          <a:xfrm>
            <a:off x="4021050" y="4169075"/>
            <a:ext cx="4881600" cy="789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b="1" lang="es-419" sz="2400">
                <a:latin typeface="Chelsea Market"/>
                <a:ea typeface="Chelsea Market"/>
                <a:cs typeface="Chelsea Market"/>
                <a:sym typeface="Chelsea Market"/>
              </a:rPr>
              <a:t>Manipulación</a:t>
            </a:r>
            <a:r>
              <a:rPr b="1" lang="es-419" sz="2400">
                <a:latin typeface="Chelsea Market"/>
                <a:ea typeface="Chelsea Market"/>
                <a:cs typeface="Chelsea Market"/>
                <a:sym typeface="Chelsea Market"/>
              </a:rPr>
              <a:t> de datos o </a:t>
            </a:r>
            <a:r>
              <a:rPr b="1" i="1" lang="es-419" sz="2400">
                <a:solidFill>
                  <a:srgbClr val="0B5394"/>
                </a:solidFill>
                <a:latin typeface="Chelsea Market"/>
                <a:ea typeface="Chelsea Market"/>
                <a:cs typeface="Chelsea Market"/>
                <a:sym typeface="Chelsea Market"/>
              </a:rPr>
              <a:t>Data Manipulation</a:t>
            </a:r>
          </a:p>
        </p:txBody>
      </p:sp>
      <p:pic>
        <p:nvPicPr>
          <p:cNvPr id="153" name="Shape 15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53137" y="57150"/>
            <a:ext cx="1762125" cy="198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Shape 15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52975" y="2038350"/>
            <a:ext cx="1771650" cy="198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Shape 1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0575" y="0"/>
            <a:ext cx="4711775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Shape 1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2624" y="0"/>
            <a:ext cx="7194274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-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